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slideshow.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 id="2147483864" r:id="rId2"/>
    <p:sldMasterId id="2147483852" r:id="rId3"/>
  </p:sldMasterIdLst>
  <p:notesMasterIdLst>
    <p:notesMasterId r:id="rId105"/>
  </p:notesMasterIdLst>
  <p:sldIdLst>
    <p:sldId id="279" r:id="rId4"/>
    <p:sldId id="327" r:id="rId5"/>
    <p:sldId id="280" r:id="rId6"/>
    <p:sldId id="391" r:id="rId7"/>
    <p:sldId id="365" r:id="rId8"/>
    <p:sldId id="393" r:id="rId9"/>
    <p:sldId id="399" r:id="rId10"/>
    <p:sldId id="400" r:id="rId11"/>
    <p:sldId id="401" r:id="rId12"/>
    <p:sldId id="426" r:id="rId13"/>
    <p:sldId id="402" r:id="rId14"/>
    <p:sldId id="403" r:id="rId15"/>
    <p:sldId id="394" r:id="rId16"/>
    <p:sldId id="395" r:id="rId17"/>
    <p:sldId id="396" r:id="rId18"/>
    <p:sldId id="397" r:id="rId19"/>
    <p:sldId id="398" r:id="rId20"/>
    <p:sldId id="366" r:id="rId21"/>
    <p:sldId id="257" r:id="rId22"/>
    <p:sldId id="258" r:id="rId23"/>
    <p:sldId id="259" r:id="rId24"/>
    <p:sldId id="260" r:id="rId25"/>
    <p:sldId id="261" r:id="rId26"/>
    <p:sldId id="433" r:id="rId27"/>
    <p:sldId id="427" r:id="rId28"/>
    <p:sldId id="428" r:id="rId29"/>
    <p:sldId id="429" r:id="rId30"/>
    <p:sldId id="262" r:id="rId31"/>
    <p:sldId id="430" r:id="rId32"/>
    <p:sldId id="431" r:id="rId33"/>
    <p:sldId id="364" r:id="rId34"/>
    <p:sldId id="376" r:id="rId35"/>
    <p:sldId id="377" r:id="rId36"/>
    <p:sldId id="378" r:id="rId37"/>
    <p:sldId id="379" r:id="rId38"/>
    <p:sldId id="380" r:id="rId39"/>
    <p:sldId id="409" r:id="rId40"/>
    <p:sldId id="410" r:id="rId41"/>
    <p:sldId id="411" r:id="rId42"/>
    <p:sldId id="412" r:id="rId43"/>
    <p:sldId id="413" r:id="rId44"/>
    <p:sldId id="414" r:id="rId45"/>
    <p:sldId id="415" r:id="rId46"/>
    <p:sldId id="416" r:id="rId47"/>
    <p:sldId id="417" r:id="rId48"/>
    <p:sldId id="418" r:id="rId49"/>
    <p:sldId id="420" r:id="rId50"/>
    <p:sldId id="421" r:id="rId51"/>
    <p:sldId id="422" r:id="rId52"/>
    <p:sldId id="423" r:id="rId53"/>
    <p:sldId id="424" r:id="rId54"/>
    <p:sldId id="425" r:id="rId55"/>
    <p:sldId id="404" r:id="rId56"/>
    <p:sldId id="405" r:id="rId57"/>
    <p:sldId id="406" r:id="rId58"/>
    <p:sldId id="407" r:id="rId59"/>
    <p:sldId id="408" r:id="rId60"/>
    <p:sldId id="368" r:id="rId61"/>
    <p:sldId id="382" r:id="rId62"/>
    <p:sldId id="383" r:id="rId63"/>
    <p:sldId id="384" r:id="rId64"/>
    <p:sldId id="385" r:id="rId65"/>
    <p:sldId id="363" r:id="rId66"/>
    <p:sldId id="437" r:id="rId67"/>
    <p:sldId id="438" r:id="rId68"/>
    <p:sldId id="439" r:id="rId69"/>
    <p:sldId id="440" r:id="rId70"/>
    <p:sldId id="441" r:id="rId71"/>
    <p:sldId id="442" r:id="rId72"/>
    <p:sldId id="443" r:id="rId73"/>
    <p:sldId id="349" r:id="rId74"/>
    <p:sldId id="444" r:id="rId75"/>
    <p:sldId id="445" r:id="rId76"/>
    <p:sldId id="446" r:id="rId77"/>
    <p:sldId id="447" r:id="rId78"/>
    <p:sldId id="448" r:id="rId79"/>
    <p:sldId id="449" r:id="rId80"/>
    <p:sldId id="450" r:id="rId81"/>
    <p:sldId id="451" r:id="rId82"/>
    <p:sldId id="348" r:id="rId83"/>
    <p:sldId id="452" r:id="rId84"/>
    <p:sldId id="453" r:id="rId85"/>
    <p:sldId id="369" r:id="rId86"/>
    <p:sldId id="317" r:id="rId87"/>
    <p:sldId id="454" r:id="rId88"/>
    <p:sldId id="319" r:id="rId89"/>
    <p:sldId id="322" r:id="rId90"/>
    <p:sldId id="370" r:id="rId91"/>
    <p:sldId id="372" r:id="rId92"/>
    <p:sldId id="373" r:id="rId93"/>
    <p:sldId id="374" r:id="rId94"/>
    <p:sldId id="371" r:id="rId95"/>
    <p:sldId id="386" r:id="rId96"/>
    <p:sldId id="387" r:id="rId97"/>
    <p:sldId id="388" r:id="rId98"/>
    <p:sldId id="389" r:id="rId99"/>
    <p:sldId id="434" r:id="rId100"/>
    <p:sldId id="436" r:id="rId101"/>
    <p:sldId id="435" r:id="rId102"/>
    <p:sldId id="432" r:id="rId103"/>
    <p:sldId id="367" r:id="rId10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Yves Taunay" initials="J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17" autoAdjust="0"/>
    <p:restoredTop sz="95962"/>
  </p:normalViewPr>
  <p:slideViewPr>
    <p:cSldViewPr snapToGrid="0">
      <p:cViewPr varScale="1">
        <p:scale>
          <a:sx n="97" d="100"/>
          <a:sy n="97" d="100"/>
        </p:scale>
        <p:origin x="-840" y="-102"/>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presProps" Target="pres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209AC-1267-43AC-B4C4-F581B57D89CE}" type="datetimeFigureOut">
              <a:rPr lang="fr-FR" smtClean="0"/>
              <a:pPr/>
              <a:t>24/11/2025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CF316-3C24-4158-8114-7CD1F33F1661}" type="slidenum">
              <a:rPr lang="fr-FR" smtClean="0"/>
              <a:pPr/>
              <a:t>‹N°›</a:t>
            </a:fld>
            <a:endParaRPr lang="fr-FR"/>
          </a:p>
        </p:txBody>
      </p:sp>
    </p:spTree>
    <p:extLst>
      <p:ext uri="{BB962C8B-B14F-4D97-AF65-F5344CB8AC3E}">
        <p14:creationId xmlns:p14="http://schemas.microsoft.com/office/powerpoint/2010/main" xmlns="" val="838504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a0407c7ce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3a0407c7ce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864c12d694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3864c12d694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xmlns="" id="{598C4E44-8A7B-1186-201A-890AC826A601}"/>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9275A36-0CEE-5842-B7F8-63D76820AE50}" type="slidenum">
              <a:rPr lang="fr-FR" altLang="fr-FR" sz="1400" smtClean="0"/>
              <a:pPr>
                <a:spcBef>
                  <a:spcPct val="0"/>
                </a:spcBef>
                <a:buClrTx/>
                <a:buFontTx/>
                <a:buNone/>
              </a:pPr>
              <a:t>64</a:t>
            </a:fld>
            <a:endParaRPr lang="fr-FR" altLang="fr-FR" sz="1400"/>
          </a:p>
        </p:txBody>
      </p:sp>
      <p:sp>
        <p:nvSpPr>
          <p:cNvPr id="5123" name="Text Box 1">
            <a:extLst>
              <a:ext uri="{FF2B5EF4-FFF2-40B4-BE49-F238E27FC236}">
                <a16:creationId xmlns:a16="http://schemas.microsoft.com/office/drawing/2014/main" xmlns="" id="{1912AC54-DD9A-1471-BF8B-3B2AB01F83D6}"/>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EF7321BB-83E3-E24E-BBC0-28FFD602D1D1}" type="slidenum">
              <a:rPr lang="fr-FR" altLang="fr-FR" sz="1400">
                <a:cs typeface="Lucida Sans Unicode" panose="020B0602030504020204" pitchFamily="34" charset="0"/>
              </a:rPr>
              <a:pPr algn="r" eaLnBrk="1">
                <a:spcBef>
                  <a:spcPct val="0"/>
                </a:spcBef>
                <a:buClrTx/>
                <a:buFontTx/>
                <a:buNone/>
              </a:pPr>
              <a:t>64</a:t>
            </a:fld>
            <a:endParaRPr lang="fr-FR" altLang="fr-FR" sz="1400">
              <a:cs typeface="Lucida Sans Unicode" panose="020B0602030504020204" pitchFamily="34" charset="0"/>
            </a:endParaRPr>
          </a:p>
        </p:txBody>
      </p:sp>
      <p:sp>
        <p:nvSpPr>
          <p:cNvPr id="5124" name="Rectangle 2">
            <a:extLst>
              <a:ext uri="{FF2B5EF4-FFF2-40B4-BE49-F238E27FC236}">
                <a16:creationId xmlns:a16="http://schemas.microsoft.com/office/drawing/2014/main" xmlns="" id="{498DE501-619C-9593-9312-4E68B5944CA0}"/>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5125" name="Rectangle 3">
            <a:extLst>
              <a:ext uri="{FF2B5EF4-FFF2-40B4-BE49-F238E27FC236}">
                <a16:creationId xmlns:a16="http://schemas.microsoft.com/office/drawing/2014/main" xmlns="" id="{9D61E239-2C50-C19F-32B1-823FB59FA7B1}"/>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xmlns="" id="{DF1BC4EA-C198-019E-9953-5CB9FE7225B8}"/>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8098AD30-D6FE-0849-974D-FA94113FC6B9}" type="slidenum">
              <a:rPr lang="fr-FR" altLang="fr-FR" sz="1400" smtClean="0"/>
              <a:pPr>
                <a:spcBef>
                  <a:spcPct val="0"/>
                </a:spcBef>
                <a:buClrTx/>
                <a:buFontTx/>
                <a:buNone/>
              </a:pPr>
              <a:t>65</a:t>
            </a:fld>
            <a:endParaRPr lang="fr-FR" altLang="fr-FR" sz="1400"/>
          </a:p>
        </p:txBody>
      </p:sp>
      <p:sp>
        <p:nvSpPr>
          <p:cNvPr id="7171" name="Text Box 1">
            <a:extLst>
              <a:ext uri="{FF2B5EF4-FFF2-40B4-BE49-F238E27FC236}">
                <a16:creationId xmlns:a16="http://schemas.microsoft.com/office/drawing/2014/main" xmlns="" id="{5C07C0CD-BD61-961A-09EA-8A141B9AC9C9}"/>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856DC02F-45EF-8649-8BB8-38D4F9E690AA}" type="slidenum">
              <a:rPr lang="fr-FR" altLang="fr-FR" sz="1400">
                <a:cs typeface="Lucida Sans Unicode" panose="020B0602030504020204" pitchFamily="34" charset="0"/>
              </a:rPr>
              <a:pPr algn="r" eaLnBrk="1">
                <a:spcBef>
                  <a:spcPct val="0"/>
                </a:spcBef>
                <a:buClrTx/>
                <a:buFontTx/>
                <a:buNone/>
              </a:pPr>
              <a:t>65</a:t>
            </a:fld>
            <a:endParaRPr lang="fr-FR" altLang="fr-FR" sz="1400">
              <a:cs typeface="Lucida Sans Unicode" panose="020B0602030504020204" pitchFamily="34" charset="0"/>
            </a:endParaRPr>
          </a:p>
        </p:txBody>
      </p:sp>
      <p:sp>
        <p:nvSpPr>
          <p:cNvPr id="7172" name="Rectangle 2">
            <a:extLst>
              <a:ext uri="{FF2B5EF4-FFF2-40B4-BE49-F238E27FC236}">
                <a16:creationId xmlns:a16="http://schemas.microsoft.com/office/drawing/2014/main" xmlns="" id="{BC40C7D0-1EBD-9509-306D-10219A585F85}"/>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7173" name="Rectangle 3">
            <a:extLst>
              <a:ext uri="{FF2B5EF4-FFF2-40B4-BE49-F238E27FC236}">
                <a16:creationId xmlns:a16="http://schemas.microsoft.com/office/drawing/2014/main" xmlns="" id="{EE8BC0F9-1DF6-BCE5-EEDF-4E923D236564}"/>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xmlns="" id="{F48B09F4-9D0B-49DF-18B7-B5D4F5558EE5}"/>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83D5CFD-DA85-6949-9F84-FDE2B242FF64}" type="slidenum">
              <a:rPr lang="fr-FR" altLang="fr-FR" sz="1400" smtClean="0"/>
              <a:pPr>
                <a:spcBef>
                  <a:spcPct val="0"/>
                </a:spcBef>
                <a:buClrTx/>
                <a:buFontTx/>
                <a:buNone/>
              </a:pPr>
              <a:t>66</a:t>
            </a:fld>
            <a:endParaRPr lang="fr-FR" altLang="fr-FR" sz="1400"/>
          </a:p>
        </p:txBody>
      </p:sp>
      <p:sp>
        <p:nvSpPr>
          <p:cNvPr id="9219" name="Text Box 1">
            <a:extLst>
              <a:ext uri="{FF2B5EF4-FFF2-40B4-BE49-F238E27FC236}">
                <a16:creationId xmlns:a16="http://schemas.microsoft.com/office/drawing/2014/main" xmlns="" id="{DB8CB174-0F36-D57B-E050-68D56000EECA}"/>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EB4C7886-61D6-3C4F-9463-60BAD0AAE299}" type="slidenum">
              <a:rPr lang="fr-FR" altLang="fr-FR" sz="1400">
                <a:cs typeface="Lucida Sans Unicode" panose="020B0602030504020204" pitchFamily="34" charset="0"/>
              </a:rPr>
              <a:pPr algn="r" eaLnBrk="1">
                <a:spcBef>
                  <a:spcPct val="0"/>
                </a:spcBef>
                <a:buClrTx/>
                <a:buFontTx/>
                <a:buNone/>
              </a:pPr>
              <a:t>66</a:t>
            </a:fld>
            <a:endParaRPr lang="fr-FR" altLang="fr-FR" sz="1400">
              <a:cs typeface="Lucida Sans Unicode" panose="020B0602030504020204" pitchFamily="34" charset="0"/>
            </a:endParaRPr>
          </a:p>
        </p:txBody>
      </p:sp>
      <p:sp>
        <p:nvSpPr>
          <p:cNvPr id="9220" name="Rectangle 2">
            <a:extLst>
              <a:ext uri="{FF2B5EF4-FFF2-40B4-BE49-F238E27FC236}">
                <a16:creationId xmlns:a16="http://schemas.microsoft.com/office/drawing/2014/main" xmlns="" id="{D8D1CF53-F71F-6641-78BD-3879E14B86AD}"/>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1" name="Rectangle 3">
            <a:extLst>
              <a:ext uri="{FF2B5EF4-FFF2-40B4-BE49-F238E27FC236}">
                <a16:creationId xmlns:a16="http://schemas.microsoft.com/office/drawing/2014/main" xmlns="" id="{3DC4ACD0-D6EB-6F88-715C-CDC72A1110DD}"/>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xmlns="" id="{ADAB2B5C-1338-49E7-7E82-3E1E62C574E4}"/>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E6C8512F-9D87-0C43-84F8-723A4D9495DD}" type="slidenum">
              <a:rPr lang="fr-FR" altLang="fr-FR" sz="1400" smtClean="0"/>
              <a:pPr>
                <a:spcBef>
                  <a:spcPct val="0"/>
                </a:spcBef>
                <a:buClrTx/>
                <a:buFontTx/>
                <a:buNone/>
              </a:pPr>
              <a:t>67</a:t>
            </a:fld>
            <a:endParaRPr lang="fr-FR" altLang="fr-FR" sz="1400"/>
          </a:p>
        </p:txBody>
      </p:sp>
      <p:sp>
        <p:nvSpPr>
          <p:cNvPr id="11267" name="Text Box 1">
            <a:extLst>
              <a:ext uri="{FF2B5EF4-FFF2-40B4-BE49-F238E27FC236}">
                <a16:creationId xmlns:a16="http://schemas.microsoft.com/office/drawing/2014/main" xmlns="" id="{DAD92607-2FD9-6887-9963-03A3CCD7DE1E}"/>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F6972CEE-5466-1C4B-91E7-18F07A9902FE}" type="slidenum">
              <a:rPr lang="fr-FR" altLang="fr-FR" sz="1400">
                <a:cs typeface="Lucida Sans Unicode" panose="020B0602030504020204" pitchFamily="34" charset="0"/>
              </a:rPr>
              <a:pPr algn="r" eaLnBrk="1">
                <a:spcBef>
                  <a:spcPct val="0"/>
                </a:spcBef>
                <a:buClrTx/>
                <a:buFontTx/>
                <a:buNone/>
              </a:pPr>
              <a:t>67</a:t>
            </a:fld>
            <a:endParaRPr lang="fr-FR" altLang="fr-FR" sz="1400">
              <a:cs typeface="Lucida Sans Unicode" panose="020B0602030504020204" pitchFamily="34" charset="0"/>
            </a:endParaRPr>
          </a:p>
        </p:txBody>
      </p:sp>
      <p:sp>
        <p:nvSpPr>
          <p:cNvPr id="11268" name="Rectangle 2">
            <a:extLst>
              <a:ext uri="{FF2B5EF4-FFF2-40B4-BE49-F238E27FC236}">
                <a16:creationId xmlns:a16="http://schemas.microsoft.com/office/drawing/2014/main" xmlns="" id="{D297118C-A99C-495B-A7CB-2F6C5C229821}"/>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1269" name="Rectangle 3">
            <a:extLst>
              <a:ext uri="{FF2B5EF4-FFF2-40B4-BE49-F238E27FC236}">
                <a16:creationId xmlns:a16="http://schemas.microsoft.com/office/drawing/2014/main" xmlns="" id="{8DFCC5D6-0A98-C0F5-385F-B13C4CB02626}"/>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xmlns="" id="{834491AA-A631-3CA7-52C2-0C6154AF33B9}"/>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FBCA37A-F2E5-8748-9682-E13580C17BE7}" type="slidenum">
              <a:rPr lang="fr-FR" altLang="fr-FR" sz="1400" smtClean="0"/>
              <a:pPr>
                <a:spcBef>
                  <a:spcPct val="0"/>
                </a:spcBef>
                <a:buClrTx/>
                <a:buFontTx/>
                <a:buNone/>
              </a:pPr>
              <a:t>68</a:t>
            </a:fld>
            <a:endParaRPr lang="fr-FR" altLang="fr-FR" sz="1400"/>
          </a:p>
        </p:txBody>
      </p:sp>
      <p:sp>
        <p:nvSpPr>
          <p:cNvPr id="13315" name="Text Box 1">
            <a:extLst>
              <a:ext uri="{FF2B5EF4-FFF2-40B4-BE49-F238E27FC236}">
                <a16:creationId xmlns:a16="http://schemas.microsoft.com/office/drawing/2014/main" xmlns="" id="{3410C6A4-8875-B5C3-19E2-2560F04E71A3}"/>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BAC84C28-951C-1247-B95C-970CFBE1349C}" type="slidenum">
              <a:rPr lang="fr-FR" altLang="fr-FR" sz="1400">
                <a:cs typeface="Lucida Sans Unicode" panose="020B0602030504020204" pitchFamily="34" charset="0"/>
              </a:rPr>
              <a:pPr algn="r" eaLnBrk="1">
                <a:spcBef>
                  <a:spcPct val="0"/>
                </a:spcBef>
                <a:buClrTx/>
                <a:buFontTx/>
                <a:buNone/>
              </a:pPr>
              <a:t>68</a:t>
            </a:fld>
            <a:endParaRPr lang="fr-FR" altLang="fr-FR" sz="1400">
              <a:cs typeface="Lucida Sans Unicode" panose="020B0602030504020204" pitchFamily="34" charset="0"/>
            </a:endParaRPr>
          </a:p>
        </p:txBody>
      </p:sp>
      <p:sp>
        <p:nvSpPr>
          <p:cNvPr id="13316" name="Rectangle 2">
            <a:extLst>
              <a:ext uri="{FF2B5EF4-FFF2-40B4-BE49-F238E27FC236}">
                <a16:creationId xmlns:a16="http://schemas.microsoft.com/office/drawing/2014/main" xmlns="" id="{D80817EE-C738-B80B-D6BA-9805565301DB}"/>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xmlns="" id="{A8512B90-34C8-CABD-54BA-9B696F878F92}"/>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xmlns="" id="{480DFE9A-4050-E4B0-8253-54E582CBF420}"/>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FCF636A1-7B29-2A43-B5B2-C64C4AC91585}" type="slidenum">
              <a:rPr lang="fr-FR" altLang="fr-FR" sz="1400" smtClean="0"/>
              <a:pPr>
                <a:spcBef>
                  <a:spcPct val="0"/>
                </a:spcBef>
                <a:buClrTx/>
                <a:buFontTx/>
                <a:buNone/>
              </a:pPr>
              <a:t>69</a:t>
            </a:fld>
            <a:endParaRPr lang="fr-FR" altLang="fr-FR" sz="1400"/>
          </a:p>
        </p:txBody>
      </p:sp>
      <p:sp>
        <p:nvSpPr>
          <p:cNvPr id="15363" name="Text Box 1">
            <a:extLst>
              <a:ext uri="{FF2B5EF4-FFF2-40B4-BE49-F238E27FC236}">
                <a16:creationId xmlns:a16="http://schemas.microsoft.com/office/drawing/2014/main" xmlns="" id="{1C67F552-C810-E1A0-8CAA-FA8547EA93FD}"/>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F8918B56-ABC1-FE40-8B9C-63B7EE70EBF7}" type="slidenum">
              <a:rPr lang="fr-FR" altLang="fr-FR" sz="1400">
                <a:cs typeface="Lucida Sans Unicode" panose="020B0602030504020204" pitchFamily="34" charset="0"/>
              </a:rPr>
              <a:pPr algn="r" eaLnBrk="1">
                <a:spcBef>
                  <a:spcPct val="0"/>
                </a:spcBef>
                <a:buClrTx/>
                <a:buFontTx/>
                <a:buNone/>
              </a:pPr>
              <a:t>69</a:t>
            </a:fld>
            <a:endParaRPr lang="fr-FR" altLang="fr-FR" sz="1400">
              <a:cs typeface="Lucida Sans Unicode" panose="020B0602030504020204" pitchFamily="34" charset="0"/>
            </a:endParaRPr>
          </a:p>
        </p:txBody>
      </p:sp>
      <p:sp>
        <p:nvSpPr>
          <p:cNvPr id="15364" name="Rectangle 2">
            <a:extLst>
              <a:ext uri="{FF2B5EF4-FFF2-40B4-BE49-F238E27FC236}">
                <a16:creationId xmlns:a16="http://schemas.microsoft.com/office/drawing/2014/main" xmlns="" id="{4C0EF2D2-FA77-2325-2223-E3927DF50A66}"/>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5365" name="Rectangle 3">
            <a:extLst>
              <a:ext uri="{FF2B5EF4-FFF2-40B4-BE49-F238E27FC236}">
                <a16:creationId xmlns:a16="http://schemas.microsoft.com/office/drawing/2014/main" xmlns="" id="{BAC594BC-7C5B-9E6A-63EC-FC4F60F81E80}"/>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xmlns="" id="{06EF3A4D-7D79-7AF5-100A-8385F1CD370A}"/>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5798FBE-E590-144F-B9CF-80C57FEEC183}" type="slidenum">
              <a:rPr lang="fr-FR" altLang="fr-FR" sz="1400" smtClean="0"/>
              <a:pPr>
                <a:spcBef>
                  <a:spcPct val="0"/>
                </a:spcBef>
                <a:buClrTx/>
                <a:buFontTx/>
                <a:buNone/>
              </a:pPr>
              <a:t>70</a:t>
            </a:fld>
            <a:endParaRPr lang="fr-FR" altLang="fr-FR" sz="1400"/>
          </a:p>
        </p:txBody>
      </p:sp>
      <p:sp>
        <p:nvSpPr>
          <p:cNvPr id="17411" name="Text Box 1">
            <a:extLst>
              <a:ext uri="{FF2B5EF4-FFF2-40B4-BE49-F238E27FC236}">
                <a16:creationId xmlns:a16="http://schemas.microsoft.com/office/drawing/2014/main" xmlns="" id="{BB9B0659-E655-7FDA-A00C-46A1CF62A51A}"/>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29B18B77-63E6-F54A-9E8A-9400EFCF999D}" type="slidenum">
              <a:rPr lang="fr-FR" altLang="fr-FR" sz="1400">
                <a:cs typeface="Lucida Sans Unicode" panose="020B0602030504020204" pitchFamily="34" charset="0"/>
              </a:rPr>
              <a:pPr algn="r" eaLnBrk="1">
                <a:spcBef>
                  <a:spcPct val="0"/>
                </a:spcBef>
                <a:buClrTx/>
                <a:buFontTx/>
                <a:buNone/>
              </a:pPr>
              <a:t>70</a:t>
            </a:fld>
            <a:endParaRPr lang="fr-FR" altLang="fr-FR" sz="1400">
              <a:cs typeface="Lucida Sans Unicode" panose="020B0602030504020204" pitchFamily="34" charset="0"/>
            </a:endParaRPr>
          </a:p>
        </p:txBody>
      </p:sp>
      <p:sp>
        <p:nvSpPr>
          <p:cNvPr id="17412" name="Rectangle 2">
            <a:extLst>
              <a:ext uri="{FF2B5EF4-FFF2-40B4-BE49-F238E27FC236}">
                <a16:creationId xmlns:a16="http://schemas.microsoft.com/office/drawing/2014/main" xmlns="" id="{DF9D41B6-F29A-DA85-3CE1-19F7549B10C4}"/>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7413" name="Rectangle 3">
            <a:extLst>
              <a:ext uri="{FF2B5EF4-FFF2-40B4-BE49-F238E27FC236}">
                <a16:creationId xmlns:a16="http://schemas.microsoft.com/office/drawing/2014/main" xmlns="" id="{6073FDE2-66BB-1EA9-8AE1-6633B46208CE}"/>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xmlns="" id="{9EAB6A5A-A9EA-B280-61E8-1C0A6FA6DEF0}"/>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D352021-69EE-A54B-8C46-9536D8579CE6}" type="slidenum">
              <a:rPr lang="fr-FR" altLang="fr-FR" sz="1400" smtClean="0"/>
              <a:pPr>
                <a:spcBef>
                  <a:spcPct val="0"/>
                </a:spcBef>
                <a:buClrTx/>
                <a:buFontTx/>
                <a:buNone/>
              </a:pPr>
              <a:t>71</a:t>
            </a:fld>
            <a:endParaRPr lang="fr-FR" altLang="fr-FR" sz="1400"/>
          </a:p>
        </p:txBody>
      </p:sp>
      <p:sp>
        <p:nvSpPr>
          <p:cNvPr id="19459" name="Text Box 1">
            <a:extLst>
              <a:ext uri="{FF2B5EF4-FFF2-40B4-BE49-F238E27FC236}">
                <a16:creationId xmlns:a16="http://schemas.microsoft.com/office/drawing/2014/main" xmlns="" id="{D2DD6FB0-756B-AA1A-AAB0-2E83EAE42680}"/>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B4FF3AA4-34EA-6A46-8FF1-1C26EC21EAB5}" type="slidenum">
              <a:rPr lang="fr-FR" altLang="fr-FR" sz="1400">
                <a:cs typeface="Lucida Sans Unicode" panose="020B0602030504020204" pitchFamily="34" charset="0"/>
              </a:rPr>
              <a:pPr algn="r" eaLnBrk="1">
                <a:spcBef>
                  <a:spcPct val="0"/>
                </a:spcBef>
                <a:buClrTx/>
                <a:buFontTx/>
                <a:buNone/>
              </a:pPr>
              <a:t>71</a:t>
            </a:fld>
            <a:endParaRPr lang="fr-FR" altLang="fr-FR" sz="1400">
              <a:cs typeface="Lucida Sans Unicode" panose="020B0602030504020204" pitchFamily="34" charset="0"/>
            </a:endParaRPr>
          </a:p>
        </p:txBody>
      </p:sp>
      <p:sp>
        <p:nvSpPr>
          <p:cNvPr id="19460" name="Rectangle 2">
            <a:extLst>
              <a:ext uri="{FF2B5EF4-FFF2-40B4-BE49-F238E27FC236}">
                <a16:creationId xmlns:a16="http://schemas.microsoft.com/office/drawing/2014/main" xmlns="" id="{497E4DA4-08FE-E637-1151-AAD0CE62C0A3}"/>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9461" name="Rectangle 3">
            <a:extLst>
              <a:ext uri="{FF2B5EF4-FFF2-40B4-BE49-F238E27FC236}">
                <a16:creationId xmlns:a16="http://schemas.microsoft.com/office/drawing/2014/main" xmlns="" id="{E4B7B502-C2A3-1555-B06D-180222E6AE90}"/>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xmlns="" id="{1AFC088C-0D68-E068-EA7F-F94365057181}"/>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727A14DE-9400-AC49-B191-2F2B634513D0}" type="slidenum">
              <a:rPr lang="fr-FR" altLang="fr-FR" sz="1400" smtClean="0"/>
              <a:pPr>
                <a:spcBef>
                  <a:spcPct val="0"/>
                </a:spcBef>
                <a:buClrTx/>
                <a:buFontTx/>
                <a:buNone/>
              </a:pPr>
              <a:t>72</a:t>
            </a:fld>
            <a:endParaRPr lang="fr-FR" altLang="fr-FR" sz="1400"/>
          </a:p>
        </p:txBody>
      </p:sp>
      <p:sp>
        <p:nvSpPr>
          <p:cNvPr id="21507" name="Text Box 1">
            <a:extLst>
              <a:ext uri="{FF2B5EF4-FFF2-40B4-BE49-F238E27FC236}">
                <a16:creationId xmlns:a16="http://schemas.microsoft.com/office/drawing/2014/main" xmlns="" id="{2AEB8346-CC31-B240-BC58-414660946341}"/>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D78CD2A3-6469-F74C-A0C1-0861E78DD105}" type="slidenum">
              <a:rPr lang="fr-FR" altLang="fr-FR" sz="1400">
                <a:cs typeface="Lucida Sans Unicode" panose="020B0602030504020204" pitchFamily="34" charset="0"/>
              </a:rPr>
              <a:pPr algn="r" eaLnBrk="1">
                <a:spcBef>
                  <a:spcPct val="0"/>
                </a:spcBef>
                <a:buClrTx/>
                <a:buFontTx/>
                <a:buNone/>
              </a:pPr>
              <a:t>72</a:t>
            </a:fld>
            <a:endParaRPr lang="fr-FR" altLang="fr-FR" sz="1400">
              <a:cs typeface="Lucida Sans Unicode" panose="020B0602030504020204" pitchFamily="34" charset="0"/>
            </a:endParaRPr>
          </a:p>
        </p:txBody>
      </p:sp>
      <p:sp>
        <p:nvSpPr>
          <p:cNvPr id="21508" name="Rectangle 2">
            <a:extLst>
              <a:ext uri="{FF2B5EF4-FFF2-40B4-BE49-F238E27FC236}">
                <a16:creationId xmlns:a16="http://schemas.microsoft.com/office/drawing/2014/main" xmlns="" id="{64E833BE-13EE-1CE3-3B4E-95FF45BB3E15}"/>
              </a:ext>
            </a:extLst>
          </p:cNvPr>
          <p:cNvSpPr>
            <a:spLocks noGrp="1" noRot="1" noChangeAspect="1" noChangeArrowheads="1" noTextEdit="1"/>
          </p:cNvSpPr>
          <p:nvPr>
            <p:ph type="sldImg"/>
          </p:nvPr>
        </p:nvSpPr>
        <p:spPr>
          <a:xfrm>
            <a:off x="490538" y="1027113"/>
            <a:ext cx="657860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1509" name="Rectangle 3">
            <a:extLst>
              <a:ext uri="{FF2B5EF4-FFF2-40B4-BE49-F238E27FC236}">
                <a16:creationId xmlns:a16="http://schemas.microsoft.com/office/drawing/2014/main" xmlns="" id="{F24E6109-BE42-2F5D-2DE4-841D3A7583A1}"/>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a0407c7ceb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3a0407c7ceb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xmlns="" id="{7B7A53D8-BAF6-D4D4-7B6F-E7AB63139177}"/>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DF711D7-0CB0-3C46-BDB6-218AEED2F28F}" type="slidenum">
              <a:rPr lang="fr-FR" altLang="fr-FR" sz="1400" smtClean="0"/>
              <a:pPr>
                <a:spcBef>
                  <a:spcPct val="0"/>
                </a:spcBef>
                <a:buClrTx/>
                <a:buFontTx/>
                <a:buNone/>
              </a:pPr>
              <a:t>73</a:t>
            </a:fld>
            <a:endParaRPr lang="fr-FR" altLang="fr-FR" sz="1400"/>
          </a:p>
        </p:txBody>
      </p:sp>
      <p:sp>
        <p:nvSpPr>
          <p:cNvPr id="23555" name="Text Box 1">
            <a:extLst>
              <a:ext uri="{FF2B5EF4-FFF2-40B4-BE49-F238E27FC236}">
                <a16:creationId xmlns:a16="http://schemas.microsoft.com/office/drawing/2014/main" xmlns="" id="{86770F36-9648-FFDF-8121-1238CECA4E9C}"/>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4BC33281-E1A5-4545-BB54-D4A666094FE0}" type="slidenum">
              <a:rPr lang="fr-FR" altLang="fr-FR" sz="1400">
                <a:cs typeface="Lucida Sans Unicode" panose="020B0602030504020204" pitchFamily="34" charset="0"/>
              </a:rPr>
              <a:pPr algn="r" eaLnBrk="1">
                <a:spcBef>
                  <a:spcPct val="0"/>
                </a:spcBef>
                <a:buClrTx/>
                <a:buFontTx/>
                <a:buNone/>
              </a:pPr>
              <a:t>73</a:t>
            </a:fld>
            <a:endParaRPr lang="fr-FR" altLang="fr-FR" sz="1400">
              <a:cs typeface="Lucida Sans Unicode" panose="020B0602030504020204" pitchFamily="34" charset="0"/>
            </a:endParaRPr>
          </a:p>
        </p:txBody>
      </p:sp>
      <p:sp>
        <p:nvSpPr>
          <p:cNvPr id="23556" name="Rectangle 2">
            <a:extLst>
              <a:ext uri="{FF2B5EF4-FFF2-40B4-BE49-F238E27FC236}">
                <a16:creationId xmlns:a16="http://schemas.microsoft.com/office/drawing/2014/main" xmlns="" id="{00A2A827-F5EB-8E17-24C2-CAE0FD00996F}"/>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3557" name="Rectangle 3">
            <a:extLst>
              <a:ext uri="{FF2B5EF4-FFF2-40B4-BE49-F238E27FC236}">
                <a16:creationId xmlns:a16="http://schemas.microsoft.com/office/drawing/2014/main" xmlns="" id="{024E115E-2A41-22D5-03BE-12A46B5FC1C5}"/>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xmlns="" id="{F3501330-8244-8141-A517-E93AE5207155}"/>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ED654846-56BC-F04A-ACFC-ACD1B51F957E}" type="slidenum">
              <a:rPr lang="fr-FR" altLang="fr-FR" sz="1400" smtClean="0"/>
              <a:pPr>
                <a:spcBef>
                  <a:spcPct val="0"/>
                </a:spcBef>
                <a:buClrTx/>
                <a:buFontTx/>
                <a:buNone/>
              </a:pPr>
              <a:t>74</a:t>
            </a:fld>
            <a:endParaRPr lang="fr-FR" altLang="fr-FR" sz="1400"/>
          </a:p>
        </p:txBody>
      </p:sp>
      <p:sp>
        <p:nvSpPr>
          <p:cNvPr id="25603" name="Text Box 1">
            <a:extLst>
              <a:ext uri="{FF2B5EF4-FFF2-40B4-BE49-F238E27FC236}">
                <a16:creationId xmlns:a16="http://schemas.microsoft.com/office/drawing/2014/main" xmlns="" id="{ACC730AC-6671-D67E-272C-BEF1FA5C6071}"/>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3DCD14AB-EA7C-1B48-8B36-727F85AFD079}" type="slidenum">
              <a:rPr lang="fr-FR" altLang="fr-FR" sz="1400">
                <a:cs typeface="Lucida Sans Unicode" panose="020B0602030504020204" pitchFamily="34" charset="0"/>
              </a:rPr>
              <a:pPr algn="r" eaLnBrk="1">
                <a:spcBef>
                  <a:spcPct val="0"/>
                </a:spcBef>
                <a:buClrTx/>
                <a:buFontTx/>
                <a:buNone/>
              </a:pPr>
              <a:t>74</a:t>
            </a:fld>
            <a:endParaRPr lang="fr-FR" altLang="fr-FR" sz="1400">
              <a:cs typeface="Lucida Sans Unicode" panose="020B0602030504020204" pitchFamily="34" charset="0"/>
            </a:endParaRPr>
          </a:p>
        </p:txBody>
      </p:sp>
      <p:sp>
        <p:nvSpPr>
          <p:cNvPr id="25604" name="Rectangle 2">
            <a:extLst>
              <a:ext uri="{FF2B5EF4-FFF2-40B4-BE49-F238E27FC236}">
                <a16:creationId xmlns:a16="http://schemas.microsoft.com/office/drawing/2014/main" xmlns="" id="{D30F8081-289B-AB2D-B103-AED0F3325586}"/>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5605" name="Rectangle 3">
            <a:extLst>
              <a:ext uri="{FF2B5EF4-FFF2-40B4-BE49-F238E27FC236}">
                <a16:creationId xmlns:a16="http://schemas.microsoft.com/office/drawing/2014/main" xmlns="" id="{827A0704-5B36-2DAA-C675-4462752E7C50}"/>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xmlns="" id="{FE071525-4543-08F6-B41F-C63CC589EFAE}"/>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0F225BE-0547-6C4E-863F-BFE647BC6776}" type="slidenum">
              <a:rPr lang="fr-FR" altLang="fr-FR" sz="1400" smtClean="0"/>
              <a:pPr>
                <a:spcBef>
                  <a:spcPct val="0"/>
                </a:spcBef>
                <a:buClrTx/>
                <a:buFontTx/>
                <a:buNone/>
              </a:pPr>
              <a:t>75</a:t>
            </a:fld>
            <a:endParaRPr lang="fr-FR" altLang="fr-FR" sz="1400"/>
          </a:p>
        </p:txBody>
      </p:sp>
      <p:sp>
        <p:nvSpPr>
          <p:cNvPr id="27651" name="Text Box 1">
            <a:extLst>
              <a:ext uri="{FF2B5EF4-FFF2-40B4-BE49-F238E27FC236}">
                <a16:creationId xmlns:a16="http://schemas.microsoft.com/office/drawing/2014/main" xmlns="" id="{9ED669B7-3DE9-D431-504D-131DEFB54499}"/>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1FC4EE7C-4D41-1741-92B5-6EAE5C937338}" type="slidenum">
              <a:rPr lang="fr-FR" altLang="fr-FR" sz="1400">
                <a:cs typeface="Lucida Sans Unicode" panose="020B0602030504020204" pitchFamily="34" charset="0"/>
              </a:rPr>
              <a:pPr algn="r" eaLnBrk="1">
                <a:spcBef>
                  <a:spcPct val="0"/>
                </a:spcBef>
                <a:buClrTx/>
                <a:buFontTx/>
                <a:buNone/>
              </a:pPr>
              <a:t>75</a:t>
            </a:fld>
            <a:endParaRPr lang="fr-FR" altLang="fr-FR" sz="1400">
              <a:cs typeface="Lucida Sans Unicode" panose="020B0602030504020204" pitchFamily="34" charset="0"/>
            </a:endParaRPr>
          </a:p>
        </p:txBody>
      </p:sp>
      <p:sp>
        <p:nvSpPr>
          <p:cNvPr id="27652" name="Rectangle 2">
            <a:extLst>
              <a:ext uri="{FF2B5EF4-FFF2-40B4-BE49-F238E27FC236}">
                <a16:creationId xmlns:a16="http://schemas.microsoft.com/office/drawing/2014/main" xmlns="" id="{8CEAE853-B70B-346B-693E-DDAB86D1958E}"/>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7653" name="Rectangle 3">
            <a:extLst>
              <a:ext uri="{FF2B5EF4-FFF2-40B4-BE49-F238E27FC236}">
                <a16:creationId xmlns:a16="http://schemas.microsoft.com/office/drawing/2014/main" xmlns="" id="{FB4B4C94-B55A-BE83-0F96-B32E40FACC3B}"/>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EBDF16A0-591A-EFD1-6E59-B9247A3F31C9}"/>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64A5D0E8-E385-FD4A-8BEC-B5151B2F6D59}" type="slidenum">
              <a:rPr lang="fr-FR" altLang="fr-FR" sz="1400" smtClean="0"/>
              <a:pPr>
                <a:spcBef>
                  <a:spcPct val="0"/>
                </a:spcBef>
                <a:buClrTx/>
                <a:buFontTx/>
                <a:buNone/>
              </a:pPr>
              <a:t>76</a:t>
            </a:fld>
            <a:endParaRPr lang="fr-FR" altLang="fr-FR" sz="1400"/>
          </a:p>
        </p:txBody>
      </p:sp>
      <p:sp>
        <p:nvSpPr>
          <p:cNvPr id="29699" name="Text Box 1">
            <a:extLst>
              <a:ext uri="{FF2B5EF4-FFF2-40B4-BE49-F238E27FC236}">
                <a16:creationId xmlns:a16="http://schemas.microsoft.com/office/drawing/2014/main" xmlns="" id="{A5714303-1DE7-2CA7-EDE0-87BD18F8079A}"/>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8D18F3CC-E628-EF46-9020-7519013A2DEE}" type="slidenum">
              <a:rPr lang="fr-FR" altLang="fr-FR" sz="1400">
                <a:cs typeface="Lucida Sans Unicode" panose="020B0602030504020204" pitchFamily="34" charset="0"/>
              </a:rPr>
              <a:pPr algn="r" eaLnBrk="1">
                <a:spcBef>
                  <a:spcPct val="0"/>
                </a:spcBef>
                <a:buClrTx/>
                <a:buFontTx/>
                <a:buNone/>
              </a:pPr>
              <a:t>76</a:t>
            </a:fld>
            <a:endParaRPr lang="fr-FR" altLang="fr-FR" sz="1400">
              <a:cs typeface="Lucida Sans Unicode" panose="020B0602030504020204" pitchFamily="34" charset="0"/>
            </a:endParaRPr>
          </a:p>
        </p:txBody>
      </p:sp>
      <p:sp>
        <p:nvSpPr>
          <p:cNvPr id="29700" name="Rectangle 2">
            <a:extLst>
              <a:ext uri="{FF2B5EF4-FFF2-40B4-BE49-F238E27FC236}">
                <a16:creationId xmlns:a16="http://schemas.microsoft.com/office/drawing/2014/main" xmlns="" id="{6C456A62-7E4E-3A68-C4C4-642DE9D99C92}"/>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9701" name="Rectangle 3">
            <a:extLst>
              <a:ext uri="{FF2B5EF4-FFF2-40B4-BE49-F238E27FC236}">
                <a16:creationId xmlns:a16="http://schemas.microsoft.com/office/drawing/2014/main" xmlns="" id="{717FDA47-DEAB-D575-57A5-EDB14C47ECD5}"/>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26BADB1C-4488-337D-B3AA-E2E60B7BF395}"/>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2023FC6B-2565-3541-BBAC-52B39A7E7FFD}" type="slidenum">
              <a:rPr lang="fr-FR" altLang="fr-FR" sz="1400" smtClean="0"/>
              <a:pPr>
                <a:spcBef>
                  <a:spcPct val="0"/>
                </a:spcBef>
                <a:buClrTx/>
                <a:buFontTx/>
                <a:buNone/>
              </a:pPr>
              <a:t>77</a:t>
            </a:fld>
            <a:endParaRPr lang="fr-FR" altLang="fr-FR" sz="1400"/>
          </a:p>
        </p:txBody>
      </p:sp>
      <p:sp>
        <p:nvSpPr>
          <p:cNvPr id="31747" name="Text Box 1">
            <a:extLst>
              <a:ext uri="{FF2B5EF4-FFF2-40B4-BE49-F238E27FC236}">
                <a16:creationId xmlns:a16="http://schemas.microsoft.com/office/drawing/2014/main" xmlns="" id="{768965D5-6135-DD61-E3D6-AE311606151D}"/>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372CDC07-9BA2-274D-9E87-9A31DCB132C6}" type="slidenum">
              <a:rPr lang="fr-FR" altLang="fr-FR" sz="1400">
                <a:cs typeface="Lucida Sans Unicode" panose="020B0602030504020204" pitchFamily="34" charset="0"/>
              </a:rPr>
              <a:pPr algn="r" eaLnBrk="1">
                <a:spcBef>
                  <a:spcPct val="0"/>
                </a:spcBef>
                <a:buClrTx/>
                <a:buFontTx/>
                <a:buNone/>
              </a:pPr>
              <a:t>77</a:t>
            </a:fld>
            <a:endParaRPr lang="fr-FR" altLang="fr-FR" sz="1400">
              <a:cs typeface="Lucida Sans Unicode" panose="020B0602030504020204" pitchFamily="34" charset="0"/>
            </a:endParaRPr>
          </a:p>
        </p:txBody>
      </p:sp>
      <p:sp>
        <p:nvSpPr>
          <p:cNvPr id="31748" name="Rectangle 2">
            <a:extLst>
              <a:ext uri="{FF2B5EF4-FFF2-40B4-BE49-F238E27FC236}">
                <a16:creationId xmlns:a16="http://schemas.microsoft.com/office/drawing/2014/main" xmlns="" id="{EF07D583-B3BC-4BAA-1651-7F65643A42EC}"/>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1749" name="Rectangle 3">
            <a:extLst>
              <a:ext uri="{FF2B5EF4-FFF2-40B4-BE49-F238E27FC236}">
                <a16:creationId xmlns:a16="http://schemas.microsoft.com/office/drawing/2014/main" xmlns="" id="{51C94C50-E305-B6A8-4341-04D387B563CE}"/>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xmlns="" id="{7B166FCB-BC19-FE83-B49D-1BB6CBA89403}"/>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CC61D728-504A-BA42-B2DD-A873E486CF34}" type="slidenum">
              <a:rPr lang="fr-FR" altLang="fr-FR" sz="1400" smtClean="0"/>
              <a:pPr>
                <a:spcBef>
                  <a:spcPct val="0"/>
                </a:spcBef>
                <a:buClrTx/>
                <a:buFontTx/>
                <a:buNone/>
              </a:pPr>
              <a:t>79</a:t>
            </a:fld>
            <a:endParaRPr lang="fr-FR" altLang="fr-FR" sz="1400"/>
          </a:p>
        </p:txBody>
      </p:sp>
      <p:sp>
        <p:nvSpPr>
          <p:cNvPr id="34819" name="Text Box 1">
            <a:extLst>
              <a:ext uri="{FF2B5EF4-FFF2-40B4-BE49-F238E27FC236}">
                <a16:creationId xmlns:a16="http://schemas.microsoft.com/office/drawing/2014/main" xmlns="" id="{0DD53F0E-4731-2EA9-692E-1605F0CC04F0}"/>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3F259502-1188-4043-B3AE-6636164952D5}" type="slidenum">
              <a:rPr lang="fr-FR" altLang="fr-FR" sz="1400">
                <a:cs typeface="Lucida Sans Unicode" panose="020B0602030504020204" pitchFamily="34" charset="0"/>
              </a:rPr>
              <a:pPr algn="r" eaLnBrk="1">
                <a:spcBef>
                  <a:spcPct val="0"/>
                </a:spcBef>
                <a:buClrTx/>
                <a:buFontTx/>
                <a:buNone/>
              </a:pPr>
              <a:t>79</a:t>
            </a:fld>
            <a:endParaRPr lang="fr-FR" altLang="fr-FR" sz="1400">
              <a:cs typeface="Lucida Sans Unicode" panose="020B0602030504020204" pitchFamily="34" charset="0"/>
            </a:endParaRPr>
          </a:p>
        </p:txBody>
      </p:sp>
      <p:sp>
        <p:nvSpPr>
          <p:cNvPr id="34820" name="Rectangle 2">
            <a:extLst>
              <a:ext uri="{FF2B5EF4-FFF2-40B4-BE49-F238E27FC236}">
                <a16:creationId xmlns:a16="http://schemas.microsoft.com/office/drawing/2014/main" xmlns="" id="{7F6C60EB-CCEF-E988-D519-C1E5967B0C5A}"/>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4821" name="Rectangle 3">
            <a:extLst>
              <a:ext uri="{FF2B5EF4-FFF2-40B4-BE49-F238E27FC236}">
                <a16:creationId xmlns:a16="http://schemas.microsoft.com/office/drawing/2014/main" xmlns="" id="{F062E4EB-74FF-7D26-3EDE-9BF76755434B}"/>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xmlns="" id="{79153AA0-C332-AF03-390F-F9A5B0909861}"/>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C7B56AAB-88A9-8040-B463-55C672D95BC5}" type="slidenum">
              <a:rPr lang="fr-FR" altLang="fr-FR" sz="1400" smtClean="0"/>
              <a:pPr>
                <a:spcBef>
                  <a:spcPct val="0"/>
                </a:spcBef>
                <a:buClrTx/>
                <a:buFontTx/>
                <a:buNone/>
              </a:pPr>
              <a:t>80</a:t>
            </a:fld>
            <a:endParaRPr lang="fr-FR" altLang="fr-FR" sz="1400"/>
          </a:p>
        </p:txBody>
      </p:sp>
      <p:sp>
        <p:nvSpPr>
          <p:cNvPr id="36867" name="Text Box 1">
            <a:extLst>
              <a:ext uri="{FF2B5EF4-FFF2-40B4-BE49-F238E27FC236}">
                <a16:creationId xmlns:a16="http://schemas.microsoft.com/office/drawing/2014/main" xmlns="" id="{D782E0CD-B6FC-D149-D78B-CB43F5688F4B}"/>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0387053B-32A6-CD43-A567-04C717F70A13}" type="slidenum">
              <a:rPr lang="fr-FR" altLang="fr-FR" sz="1400">
                <a:cs typeface="Lucida Sans Unicode" panose="020B0602030504020204" pitchFamily="34" charset="0"/>
              </a:rPr>
              <a:pPr algn="r" eaLnBrk="1">
                <a:spcBef>
                  <a:spcPct val="0"/>
                </a:spcBef>
                <a:buClrTx/>
                <a:buFontTx/>
                <a:buNone/>
              </a:pPr>
              <a:t>80</a:t>
            </a:fld>
            <a:endParaRPr lang="fr-FR" altLang="fr-FR" sz="1400">
              <a:cs typeface="Lucida Sans Unicode" panose="020B0602030504020204" pitchFamily="34" charset="0"/>
            </a:endParaRPr>
          </a:p>
        </p:txBody>
      </p:sp>
      <p:sp>
        <p:nvSpPr>
          <p:cNvPr id="36868" name="Rectangle 2">
            <a:extLst>
              <a:ext uri="{FF2B5EF4-FFF2-40B4-BE49-F238E27FC236}">
                <a16:creationId xmlns:a16="http://schemas.microsoft.com/office/drawing/2014/main" xmlns="" id="{B2F45706-5028-D5FA-0802-D51BB10B8216}"/>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6869" name="Rectangle 3">
            <a:extLst>
              <a:ext uri="{FF2B5EF4-FFF2-40B4-BE49-F238E27FC236}">
                <a16:creationId xmlns:a16="http://schemas.microsoft.com/office/drawing/2014/main" xmlns="" id="{61D845D1-DB85-40A4-44BC-D46F52860DC5}"/>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xmlns="" id="{8C96450E-5491-0907-6D6E-107F4F168F86}"/>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1777ACE-C236-9349-876C-7B535904B97F}" type="slidenum">
              <a:rPr lang="fr-FR" altLang="fr-FR" sz="1400" smtClean="0"/>
              <a:pPr>
                <a:spcBef>
                  <a:spcPct val="0"/>
                </a:spcBef>
                <a:buClrTx/>
                <a:buFontTx/>
                <a:buNone/>
              </a:pPr>
              <a:t>81</a:t>
            </a:fld>
            <a:endParaRPr lang="fr-FR" altLang="fr-FR" sz="1400"/>
          </a:p>
        </p:txBody>
      </p:sp>
      <p:sp>
        <p:nvSpPr>
          <p:cNvPr id="38915" name="Text Box 1">
            <a:extLst>
              <a:ext uri="{FF2B5EF4-FFF2-40B4-BE49-F238E27FC236}">
                <a16:creationId xmlns:a16="http://schemas.microsoft.com/office/drawing/2014/main" xmlns="" id="{BD691140-A591-0A87-B374-A8AF392F8F06}"/>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B03B1CB9-8AE2-3846-A5FB-8005D05D6A99}" type="slidenum">
              <a:rPr lang="fr-FR" altLang="fr-FR" sz="1400">
                <a:cs typeface="Lucida Sans Unicode" panose="020B0602030504020204" pitchFamily="34" charset="0"/>
              </a:rPr>
              <a:pPr algn="r" eaLnBrk="1">
                <a:spcBef>
                  <a:spcPct val="0"/>
                </a:spcBef>
                <a:buClrTx/>
                <a:buFontTx/>
                <a:buNone/>
              </a:pPr>
              <a:t>81</a:t>
            </a:fld>
            <a:endParaRPr lang="fr-FR" altLang="fr-FR" sz="1400">
              <a:cs typeface="Lucida Sans Unicode" panose="020B0602030504020204" pitchFamily="34" charset="0"/>
            </a:endParaRPr>
          </a:p>
        </p:txBody>
      </p:sp>
      <p:sp>
        <p:nvSpPr>
          <p:cNvPr id="38916" name="Rectangle 2">
            <a:extLst>
              <a:ext uri="{FF2B5EF4-FFF2-40B4-BE49-F238E27FC236}">
                <a16:creationId xmlns:a16="http://schemas.microsoft.com/office/drawing/2014/main" xmlns="" id="{014A92E2-0426-31C3-845B-A64444673081}"/>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xmlns="" id="{873A196A-F443-F489-FD3F-3464D5176466}"/>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xmlns="" id="{3A59E3C8-319A-83F1-DB46-B510F3AE9A94}"/>
              </a:ext>
            </a:extLst>
          </p:cNvPr>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D1AF36A8-C4ED-844C-B80D-DB8129EA879B}" type="slidenum">
              <a:rPr lang="fr-FR" altLang="fr-FR" sz="1400" smtClean="0"/>
              <a:pPr>
                <a:spcBef>
                  <a:spcPct val="0"/>
                </a:spcBef>
                <a:buClrTx/>
                <a:buFontTx/>
                <a:buNone/>
              </a:pPr>
              <a:t>82</a:t>
            </a:fld>
            <a:endParaRPr lang="fr-FR" altLang="fr-FR" sz="1400"/>
          </a:p>
        </p:txBody>
      </p:sp>
      <p:sp>
        <p:nvSpPr>
          <p:cNvPr id="40963" name="Text Box 1">
            <a:extLst>
              <a:ext uri="{FF2B5EF4-FFF2-40B4-BE49-F238E27FC236}">
                <a16:creationId xmlns:a16="http://schemas.microsoft.com/office/drawing/2014/main" xmlns="" id="{DBF47F4A-6765-EBEF-C9D6-4D2C27BDA7BF}"/>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a:spcBef>
                <a:spcPct val="0"/>
              </a:spcBef>
              <a:buClrTx/>
              <a:buFontTx/>
              <a:buNone/>
            </a:pPr>
            <a:fld id="{801DD0F9-C236-914C-9032-EFD4D29FC9EB}" type="slidenum">
              <a:rPr lang="fr-FR" altLang="fr-FR" sz="1400">
                <a:cs typeface="Lucida Sans Unicode" panose="020B0602030504020204" pitchFamily="34" charset="0"/>
              </a:rPr>
              <a:pPr algn="r" eaLnBrk="1">
                <a:spcBef>
                  <a:spcPct val="0"/>
                </a:spcBef>
                <a:buClrTx/>
                <a:buFontTx/>
                <a:buNone/>
              </a:pPr>
              <a:t>82</a:t>
            </a:fld>
            <a:endParaRPr lang="fr-FR" altLang="fr-FR" sz="1400">
              <a:cs typeface="Lucida Sans Unicode" panose="020B0602030504020204" pitchFamily="34" charset="0"/>
            </a:endParaRPr>
          </a:p>
        </p:txBody>
      </p:sp>
      <p:sp>
        <p:nvSpPr>
          <p:cNvPr id="40964" name="Rectangle 2">
            <a:extLst>
              <a:ext uri="{FF2B5EF4-FFF2-40B4-BE49-F238E27FC236}">
                <a16:creationId xmlns:a16="http://schemas.microsoft.com/office/drawing/2014/main" xmlns="" id="{CD5F875A-962B-D03A-43CE-463724EF465B}"/>
              </a:ext>
            </a:extLst>
          </p:cNvPr>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0965" name="Rectangle 3">
            <a:extLst>
              <a:ext uri="{FF2B5EF4-FFF2-40B4-BE49-F238E27FC236}">
                <a16:creationId xmlns:a16="http://schemas.microsoft.com/office/drawing/2014/main" xmlns="" id="{12227201-D36F-17EB-00D4-8FC2EEA17DD5}"/>
              </a:ext>
            </a:extLst>
          </p:cNvPr>
          <p:cNvSpPr>
            <a:spLocks noGrp="1" noChangeArrowheads="1"/>
          </p:cNvSpPr>
          <p:nvPr>
            <p:ph type="body" idx="1"/>
          </p:nvPr>
        </p:nvSpPr>
        <p:spPr>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a0407c7ceb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3a0407c7ceb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864c12d694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3864c12d694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864c12d694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3864c12d69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864c12d694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3864c12d694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a:extLst>
            <a:ext uri="{FF2B5EF4-FFF2-40B4-BE49-F238E27FC236}">
              <a16:creationId xmlns:a16="http://schemas.microsoft.com/office/drawing/2014/main" xmlns="" id="{7E20E4AC-C7A6-745C-50E3-5C25FF0D5B34}"/>
            </a:ext>
          </a:extLst>
        </p:cNvPr>
        <p:cNvGrpSpPr/>
        <p:nvPr/>
      </p:nvGrpSpPr>
      <p:grpSpPr>
        <a:xfrm>
          <a:off x="0" y="0"/>
          <a:ext cx="0" cy="0"/>
          <a:chOff x="0" y="0"/>
          <a:chExt cx="0" cy="0"/>
        </a:xfrm>
      </p:grpSpPr>
      <p:sp>
        <p:nvSpPr>
          <p:cNvPr id="89" name="Google Shape;89;p3:notes">
            <a:extLst>
              <a:ext uri="{FF2B5EF4-FFF2-40B4-BE49-F238E27FC236}">
                <a16:creationId xmlns:a16="http://schemas.microsoft.com/office/drawing/2014/main" xmlns="" id="{41C18AAC-C6C3-C4F9-41C2-5EF0890A6C1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3:notes">
            <a:extLst>
              <a:ext uri="{FF2B5EF4-FFF2-40B4-BE49-F238E27FC236}">
                <a16:creationId xmlns:a16="http://schemas.microsoft.com/office/drawing/2014/main" xmlns="" id="{33F0029F-D257-C17A-EE81-F24B1D980A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96741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a0407c7ceb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3a0407c7ceb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a0407c7ceb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3a0407c7ceb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a04bc94b0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3a04bc94b0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a049c1b41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3a049c1b41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a049c1b415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3a049c1b415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864c12d694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3864c12d694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602200F-F2A6-F846-BB2C-5BBEC640C246}" type="datetime1">
              <a:rPr lang="fr-FR" smtClean="0"/>
              <a:pPr/>
              <a:t>24/11/2025</a:t>
            </a:fld>
            <a:endParaRPr lang="en-US" dirty="0"/>
          </a:p>
        </p:txBody>
      </p:sp>
      <p:sp>
        <p:nvSpPr>
          <p:cNvPr id="5" name="Footer Placeholder 4"/>
          <p:cNvSpPr>
            <a:spLocks noGrp="1"/>
          </p:cNvSpPr>
          <p:nvPr>
            <p:ph type="ftr" sz="quarter" idx="11"/>
          </p:nvPr>
        </p:nvSpPr>
        <p:spPr/>
        <p:txBody>
          <a:bodyPr/>
          <a:lstStyle/>
          <a:p>
            <a:r>
              <a:rPr lang="en-US"/>
              <a:t>Conseil Régional du 18/06/2024</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4166706-C0F5-B244-A6CB-5CF234F73C8B}" type="datetime1">
              <a:rPr lang="fr-FR" smtClean="0"/>
              <a:pPr/>
              <a:t>24/11/2025</a:t>
            </a:fld>
            <a:endParaRPr lang="en-US" dirty="0"/>
          </a:p>
        </p:txBody>
      </p:sp>
      <p:sp>
        <p:nvSpPr>
          <p:cNvPr id="8" name="Footer Placeholder 7"/>
          <p:cNvSpPr>
            <a:spLocks noGrp="1"/>
          </p:cNvSpPr>
          <p:nvPr>
            <p:ph type="ftr" sz="quarter" idx="11"/>
          </p:nvPr>
        </p:nvSpPr>
        <p:spPr/>
        <p:txBody>
          <a:bodyPr/>
          <a:lstStyle/>
          <a:p>
            <a:r>
              <a:rPr lang="en-US"/>
              <a:t>Conseil Régional du 18/06/2024</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EFEBA4A-2117-4B40-A4BC-BE608CA4EFCC}" type="datetime1">
              <a:rPr lang="fr-FR" smtClean="0"/>
              <a:pPr/>
              <a:t>24/11/2025</a:t>
            </a:fld>
            <a:endParaRPr lang="en-US" dirty="0"/>
          </a:p>
        </p:txBody>
      </p:sp>
      <p:sp>
        <p:nvSpPr>
          <p:cNvPr id="8" name="Footer Placeholder 7"/>
          <p:cNvSpPr>
            <a:spLocks noGrp="1"/>
          </p:cNvSpPr>
          <p:nvPr>
            <p:ph type="ftr" sz="quarter" idx="11"/>
          </p:nvPr>
        </p:nvSpPr>
        <p:spPr/>
        <p:txBody>
          <a:bodyPr/>
          <a:lstStyle/>
          <a:p>
            <a:r>
              <a:rPr lang="en-US"/>
              <a:t>Conseil Régional du 18/06/2024</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1E8D6933-9B6C-455D-9330-2CEB99AC9AD9}" type="datetime1">
              <a:rPr lang="fr-FR" smtClean="0"/>
              <a:pPr/>
              <a:t>24/11/2025</a:t>
            </a:fld>
            <a:endParaRPr lang="en-US"/>
          </a:p>
        </p:txBody>
      </p:sp>
      <p:sp>
        <p:nvSpPr>
          <p:cNvPr id="5" name="Footer 4"/>
          <p:cNvSpPr>
            <a:spLocks noGrp="1"/>
          </p:cNvSpPr>
          <p:nvPr>
            <p:ph type="ftr" sz="quarter" idx="11"/>
          </p:nvPr>
        </p:nvSpPr>
        <p:spPr/>
        <p:txBody>
          <a:bodyPr/>
          <a:lstStyle/>
          <a:p>
            <a:r>
              <a:rPr lang="fr-FR"/>
              <a:t>Assemblée Générale Ordinaire du 20 novembre 2025</a:t>
            </a:r>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‹N°›</a:t>
            </a:fld>
            <a:endParaRPr lang="en-US"/>
          </a:p>
        </p:txBody>
      </p:sp>
    </p:spTree>
    <p:extLst>
      <p:ext uri="{BB962C8B-B14F-4D97-AF65-F5344CB8AC3E}">
        <p14:creationId xmlns:p14="http://schemas.microsoft.com/office/powerpoint/2010/main" xmlns="" val="3487922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481" y="1121879"/>
            <a:ext cx="9143040" cy="2387771"/>
          </a:xfrm>
        </p:spPr>
        <p:txBody>
          <a:bodyPr anchor="b"/>
          <a:lstStyle>
            <a:lvl1pPr algn="ctr">
              <a:defRPr sz="5443"/>
            </a:lvl1pPr>
          </a:lstStyle>
          <a:p>
            <a:r>
              <a:rPr lang="fr-FR"/>
              <a:t>Modifiez le style du titre</a:t>
            </a:r>
          </a:p>
        </p:txBody>
      </p:sp>
      <p:sp>
        <p:nvSpPr>
          <p:cNvPr id="3" name="Sous-titre 2"/>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fr-FR"/>
              <a:t>Modifiez le style des sous-titres du masque</a:t>
            </a:r>
          </a:p>
        </p:txBody>
      </p:sp>
    </p:spTree>
    <p:extLst>
      <p:ext uri="{BB962C8B-B14F-4D97-AF65-F5344CB8AC3E}">
        <p14:creationId xmlns:p14="http://schemas.microsoft.com/office/powerpoint/2010/main" xmlns="" val="1456547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2087993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361" y="1709460"/>
            <a:ext cx="10515839" cy="2852939"/>
          </a:xfrm>
        </p:spPr>
        <p:txBody>
          <a:bodyPr anchor="b"/>
          <a:lstStyle>
            <a:lvl1pPr>
              <a:defRPr sz="5443"/>
            </a:lvl1pPr>
          </a:lstStyle>
          <a:p>
            <a:r>
              <a:rPr lang="fr-FR"/>
              <a:t>Modifiez le style du titre</a:t>
            </a:r>
          </a:p>
        </p:txBody>
      </p:sp>
      <p:sp>
        <p:nvSpPr>
          <p:cNvPr id="3" name="Espace réservé du texte 2"/>
          <p:cNvSpPr>
            <a:spLocks noGrp="1"/>
          </p:cNvSpPr>
          <p:nvPr>
            <p:ph type="body" idx="1"/>
          </p:nvPr>
        </p:nvSpPr>
        <p:spPr>
          <a:xfrm>
            <a:off x="831361" y="4589763"/>
            <a:ext cx="10515839" cy="1499197"/>
          </a:xfrm>
        </p:spPr>
        <p:txBody>
          <a:bodyPr/>
          <a:lstStyle>
            <a:lvl1pPr marL="0" indent="0">
              <a:buNone/>
              <a:defRPr sz="2177"/>
            </a:lvl1pPr>
            <a:lvl2pPr marL="414772" indent="0">
              <a:buNone/>
              <a:defRPr sz="1814"/>
            </a:lvl2pPr>
            <a:lvl3pPr marL="829544" indent="0">
              <a:buNone/>
              <a:defRPr sz="1633"/>
            </a:lvl3pPr>
            <a:lvl4pPr marL="1244316" indent="0">
              <a:buNone/>
              <a:defRPr sz="1452"/>
            </a:lvl4pPr>
            <a:lvl5pPr marL="1659087" indent="0">
              <a:buNone/>
              <a:defRPr sz="1452"/>
            </a:lvl5pPr>
            <a:lvl6pPr marL="2073859" indent="0">
              <a:buNone/>
              <a:defRPr sz="1452"/>
            </a:lvl6pPr>
            <a:lvl7pPr marL="2488631" indent="0">
              <a:buNone/>
              <a:defRPr sz="1452"/>
            </a:lvl7pPr>
            <a:lvl8pPr marL="2903403" indent="0">
              <a:buNone/>
              <a:defRPr sz="1452"/>
            </a:lvl8pPr>
            <a:lvl9pPr marL="3318175" indent="0">
              <a:buNone/>
              <a:defRPr sz="1452"/>
            </a:lvl9pPr>
          </a:lstStyle>
          <a:p>
            <a:pPr lvl="0"/>
            <a:r>
              <a:rPr lang="fr-FR"/>
              <a:t>Modifier les styles du texte du masque</a:t>
            </a:r>
          </a:p>
        </p:txBody>
      </p:sp>
    </p:spTree>
    <p:extLst>
      <p:ext uri="{BB962C8B-B14F-4D97-AF65-F5344CB8AC3E}">
        <p14:creationId xmlns:p14="http://schemas.microsoft.com/office/powerpoint/2010/main" xmlns="" val="3980115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96641" y="1781468"/>
            <a:ext cx="5210880" cy="447743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291841" y="1781468"/>
            <a:ext cx="5212799" cy="447743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1076334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041" y="365798"/>
            <a:ext cx="10515839" cy="1324939"/>
          </a:xfrm>
        </p:spPr>
        <p:txBody>
          <a:bodyPr/>
          <a:lstStyle/>
          <a:p>
            <a:r>
              <a:rPr lang="fr-FR"/>
              <a:t>Modifiez le style du titre</a:t>
            </a:r>
          </a:p>
        </p:txBody>
      </p:sp>
      <p:sp>
        <p:nvSpPr>
          <p:cNvPr id="3" name="Espace réservé du texte 2"/>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a:t>Modifier les styles du texte du masque</a:t>
            </a:r>
          </a:p>
        </p:txBody>
      </p:sp>
      <p:sp>
        <p:nvSpPr>
          <p:cNvPr id="4" name="Espace réservé du contenu 3"/>
          <p:cNvSpPr>
            <a:spLocks noGrp="1"/>
          </p:cNvSpPr>
          <p:nvPr>
            <p:ph sz="half" idx="2"/>
          </p:nvPr>
        </p:nvSpPr>
        <p:spPr>
          <a:xfrm>
            <a:off x="839041" y="2504424"/>
            <a:ext cx="5159039" cy="368534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a:t>Modifier les styles du texte du masque</a:t>
            </a:r>
          </a:p>
        </p:txBody>
      </p:sp>
      <p:sp>
        <p:nvSpPr>
          <p:cNvPr id="6" name="Espace réservé du contenu 5"/>
          <p:cNvSpPr>
            <a:spLocks noGrp="1"/>
          </p:cNvSpPr>
          <p:nvPr>
            <p:ph sz="quarter" idx="4"/>
          </p:nvPr>
        </p:nvSpPr>
        <p:spPr>
          <a:xfrm>
            <a:off x="6172801" y="2504424"/>
            <a:ext cx="5182079" cy="368534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2188184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xmlns="" val="564399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27376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4527EAF-4AF1-CA45-9068-F79D7D07080F}" type="datetime1">
              <a:rPr lang="fr-FR" smtClean="0"/>
              <a:pPr/>
              <a:t>24/11/2025</a:t>
            </a:fld>
            <a:endParaRPr lang="en-US" dirty="0"/>
          </a:p>
        </p:txBody>
      </p:sp>
      <p:sp>
        <p:nvSpPr>
          <p:cNvPr id="5" name="Footer Placeholder 4"/>
          <p:cNvSpPr>
            <a:spLocks noGrp="1"/>
          </p:cNvSpPr>
          <p:nvPr>
            <p:ph type="ftr" sz="quarter" idx="11"/>
          </p:nvPr>
        </p:nvSpPr>
        <p:spPr/>
        <p:txBody>
          <a:bodyPr/>
          <a:lstStyle/>
          <a:p>
            <a:r>
              <a:rPr lang="en-US"/>
              <a:t>Conseil Régional du 18/06/2024</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041" y="456528"/>
            <a:ext cx="3932160" cy="1601448"/>
          </a:xfrm>
        </p:spPr>
        <p:txBody>
          <a:bodyPr anchor="b"/>
          <a:lstStyle>
            <a:lvl1pPr>
              <a:defRPr sz="2903"/>
            </a:lvl1pPr>
          </a:lstStyle>
          <a:p>
            <a:r>
              <a:rPr lang="fr-FR"/>
              <a:t>Modifiez le style du titre</a:t>
            </a:r>
          </a:p>
        </p:txBody>
      </p:sp>
      <p:sp>
        <p:nvSpPr>
          <p:cNvPr id="3" name="Espace réservé du contenu 2"/>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fr-FR"/>
              <a:t>Modifier les styles du texte du masque</a:t>
            </a:r>
          </a:p>
        </p:txBody>
      </p:sp>
    </p:spTree>
    <p:extLst>
      <p:ext uri="{BB962C8B-B14F-4D97-AF65-F5344CB8AC3E}">
        <p14:creationId xmlns:p14="http://schemas.microsoft.com/office/powerpoint/2010/main" xmlns="" val="97449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041" y="456528"/>
            <a:ext cx="3932160" cy="1601448"/>
          </a:xfrm>
        </p:spPr>
        <p:txBody>
          <a:bodyPr anchor="b"/>
          <a:lstStyle>
            <a:lvl1pPr>
              <a:defRPr sz="2903"/>
            </a:lvl1pPr>
          </a:lstStyle>
          <a:p>
            <a:r>
              <a:rPr lang="fr-FR"/>
              <a:t>Modifiez le style du titre</a:t>
            </a:r>
          </a:p>
        </p:txBody>
      </p:sp>
      <p:sp>
        <p:nvSpPr>
          <p:cNvPr id="3" name="Espace réservé pour une image  2"/>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pPr lvl="0"/>
            <a:endParaRPr lang="fr-FR" noProof="0"/>
          </a:p>
        </p:txBody>
      </p:sp>
      <p:sp>
        <p:nvSpPr>
          <p:cNvPr id="4" name="Espace réservé du texte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fr-FR"/>
              <a:t>Modifier les styles du texte du masque</a:t>
            </a:r>
          </a:p>
        </p:txBody>
      </p:sp>
    </p:spTree>
    <p:extLst>
      <p:ext uri="{BB962C8B-B14F-4D97-AF65-F5344CB8AC3E}">
        <p14:creationId xmlns:p14="http://schemas.microsoft.com/office/powerpoint/2010/main" xmlns="" val="33626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2924159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53121" y="256347"/>
            <a:ext cx="2651519" cy="60025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96641" y="256347"/>
            <a:ext cx="7772160" cy="60025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565611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481" y="1121879"/>
            <a:ext cx="9143040" cy="2387771"/>
          </a:xfrm>
        </p:spPr>
        <p:txBody>
          <a:bodyPr anchor="b"/>
          <a:lstStyle>
            <a:lvl1pPr algn="ctr">
              <a:defRPr sz="5443"/>
            </a:lvl1pPr>
          </a:lstStyle>
          <a:p>
            <a:r>
              <a:rPr lang="fr-FR"/>
              <a:t>Modifiez le style du titre</a:t>
            </a:r>
          </a:p>
        </p:txBody>
      </p:sp>
      <p:sp>
        <p:nvSpPr>
          <p:cNvPr id="3" name="Sous-titre 2"/>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fr-FR"/>
              <a:t>Modifiez le style des sous-titres du masque</a:t>
            </a:r>
          </a:p>
        </p:txBody>
      </p:sp>
    </p:spTree>
    <p:extLst>
      <p:ext uri="{BB962C8B-B14F-4D97-AF65-F5344CB8AC3E}">
        <p14:creationId xmlns:p14="http://schemas.microsoft.com/office/powerpoint/2010/main" xmlns="" val="2552185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2993729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361" y="1709460"/>
            <a:ext cx="10515839" cy="2852939"/>
          </a:xfrm>
        </p:spPr>
        <p:txBody>
          <a:bodyPr anchor="b"/>
          <a:lstStyle>
            <a:lvl1pPr>
              <a:defRPr sz="5443"/>
            </a:lvl1pPr>
          </a:lstStyle>
          <a:p>
            <a:r>
              <a:rPr lang="fr-FR"/>
              <a:t>Modifiez le style du titre</a:t>
            </a:r>
          </a:p>
        </p:txBody>
      </p:sp>
      <p:sp>
        <p:nvSpPr>
          <p:cNvPr id="3" name="Espace réservé du texte 2"/>
          <p:cNvSpPr>
            <a:spLocks noGrp="1"/>
          </p:cNvSpPr>
          <p:nvPr>
            <p:ph type="body" idx="1"/>
          </p:nvPr>
        </p:nvSpPr>
        <p:spPr>
          <a:xfrm>
            <a:off x="831361" y="4589763"/>
            <a:ext cx="10515839" cy="1499197"/>
          </a:xfrm>
        </p:spPr>
        <p:txBody>
          <a:bodyPr/>
          <a:lstStyle>
            <a:lvl1pPr marL="0" indent="0">
              <a:buNone/>
              <a:defRPr sz="2177"/>
            </a:lvl1pPr>
            <a:lvl2pPr marL="414772" indent="0">
              <a:buNone/>
              <a:defRPr sz="1814"/>
            </a:lvl2pPr>
            <a:lvl3pPr marL="829544" indent="0">
              <a:buNone/>
              <a:defRPr sz="1633"/>
            </a:lvl3pPr>
            <a:lvl4pPr marL="1244316" indent="0">
              <a:buNone/>
              <a:defRPr sz="1452"/>
            </a:lvl4pPr>
            <a:lvl5pPr marL="1659087" indent="0">
              <a:buNone/>
              <a:defRPr sz="1452"/>
            </a:lvl5pPr>
            <a:lvl6pPr marL="2073859" indent="0">
              <a:buNone/>
              <a:defRPr sz="1452"/>
            </a:lvl6pPr>
            <a:lvl7pPr marL="2488631" indent="0">
              <a:buNone/>
              <a:defRPr sz="1452"/>
            </a:lvl7pPr>
            <a:lvl8pPr marL="2903403" indent="0">
              <a:buNone/>
              <a:defRPr sz="1452"/>
            </a:lvl8pPr>
            <a:lvl9pPr marL="3318175" indent="0">
              <a:buNone/>
              <a:defRPr sz="1452"/>
            </a:lvl9pPr>
          </a:lstStyle>
          <a:p>
            <a:pPr lvl="0"/>
            <a:r>
              <a:rPr lang="fr-FR"/>
              <a:t>Modifier les styles du texte du masque</a:t>
            </a:r>
          </a:p>
        </p:txBody>
      </p:sp>
    </p:spTree>
    <p:extLst>
      <p:ext uri="{BB962C8B-B14F-4D97-AF65-F5344CB8AC3E}">
        <p14:creationId xmlns:p14="http://schemas.microsoft.com/office/powerpoint/2010/main" xmlns="" val="536135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96641" y="1781468"/>
            <a:ext cx="5210880" cy="447743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291841" y="1781468"/>
            <a:ext cx="5212799" cy="447743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990216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041" y="365798"/>
            <a:ext cx="10515839" cy="1324939"/>
          </a:xfrm>
        </p:spPr>
        <p:txBody>
          <a:bodyPr/>
          <a:lstStyle/>
          <a:p>
            <a:r>
              <a:rPr lang="fr-FR"/>
              <a:t>Modifiez le style du titre</a:t>
            </a:r>
          </a:p>
        </p:txBody>
      </p:sp>
      <p:sp>
        <p:nvSpPr>
          <p:cNvPr id="3" name="Espace réservé du texte 2"/>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a:t>Modifier les styles du texte du masque</a:t>
            </a:r>
          </a:p>
        </p:txBody>
      </p:sp>
      <p:sp>
        <p:nvSpPr>
          <p:cNvPr id="4" name="Espace réservé du contenu 3"/>
          <p:cNvSpPr>
            <a:spLocks noGrp="1"/>
          </p:cNvSpPr>
          <p:nvPr>
            <p:ph sz="half" idx="2"/>
          </p:nvPr>
        </p:nvSpPr>
        <p:spPr>
          <a:xfrm>
            <a:off x="839041" y="2504424"/>
            <a:ext cx="5159039" cy="368534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a:t>Modifier les styles du texte du masque</a:t>
            </a:r>
          </a:p>
        </p:txBody>
      </p:sp>
      <p:sp>
        <p:nvSpPr>
          <p:cNvPr id="6" name="Espace réservé du contenu 5"/>
          <p:cNvSpPr>
            <a:spLocks noGrp="1"/>
          </p:cNvSpPr>
          <p:nvPr>
            <p:ph sz="quarter" idx="4"/>
          </p:nvPr>
        </p:nvSpPr>
        <p:spPr>
          <a:xfrm>
            <a:off x="6172801" y="2504424"/>
            <a:ext cx="5182079" cy="368534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2172836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xmlns="" val="208399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65EFF27-95FC-9845-86EE-4D93013BFE61}" type="datetime1">
              <a:rPr lang="fr-FR" smtClean="0"/>
              <a:pPr/>
              <a:t>24/11/2025</a:t>
            </a:fld>
            <a:endParaRPr lang="en-US" dirty="0"/>
          </a:p>
        </p:txBody>
      </p:sp>
      <p:sp>
        <p:nvSpPr>
          <p:cNvPr id="5" name="Footer Placeholder 4"/>
          <p:cNvSpPr>
            <a:spLocks noGrp="1"/>
          </p:cNvSpPr>
          <p:nvPr>
            <p:ph type="ftr" sz="quarter" idx="11"/>
          </p:nvPr>
        </p:nvSpPr>
        <p:spPr/>
        <p:txBody>
          <a:bodyPr/>
          <a:lstStyle/>
          <a:p>
            <a:r>
              <a:rPr lang="en-US"/>
              <a:t>Conseil Régional du 18/06/2024</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0530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041" y="456528"/>
            <a:ext cx="3932160" cy="1601448"/>
          </a:xfrm>
        </p:spPr>
        <p:txBody>
          <a:bodyPr anchor="b"/>
          <a:lstStyle>
            <a:lvl1pPr>
              <a:defRPr sz="2903"/>
            </a:lvl1pPr>
          </a:lstStyle>
          <a:p>
            <a:r>
              <a:rPr lang="fr-FR"/>
              <a:t>Modifiez le style du titre</a:t>
            </a:r>
          </a:p>
        </p:txBody>
      </p:sp>
      <p:sp>
        <p:nvSpPr>
          <p:cNvPr id="3" name="Espace réservé du contenu 2"/>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fr-FR"/>
              <a:t>Modifier les styles du texte du masque</a:t>
            </a:r>
          </a:p>
        </p:txBody>
      </p:sp>
    </p:spTree>
    <p:extLst>
      <p:ext uri="{BB962C8B-B14F-4D97-AF65-F5344CB8AC3E}">
        <p14:creationId xmlns:p14="http://schemas.microsoft.com/office/powerpoint/2010/main" xmlns="" val="381486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041" y="456528"/>
            <a:ext cx="3932160" cy="1601448"/>
          </a:xfrm>
        </p:spPr>
        <p:txBody>
          <a:bodyPr anchor="b"/>
          <a:lstStyle>
            <a:lvl1pPr>
              <a:defRPr sz="2903"/>
            </a:lvl1pPr>
          </a:lstStyle>
          <a:p>
            <a:r>
              <a:rPr lang="fr-FR"/>
              <a:t>Modifiez le style du titre</a:t>
            </a:r>
          </a:p>
        </p:txBody>
      </p:sp>
      <p:sp>
        <p:nvSpPr>
          <p:cNvPr id="3" name="Espace réservé pour une image  2"/>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pPr lvl="0"/>
            <a:endParaRPr lang="fr-FR" noProof="0"/>
          </a:p>
        </p:txBody>
      </p:sp>
      <p:sp>
        <p:nvSpPr>
          <p:cNvPr id="4" name="Espace réservé du texte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fr-FR"/>
              <a:t>Modifier les styles du texte du masque</a:t>
            </a:r>
          </a:p>
        </p:txBody>
      </p:sp>
    </p:spTree>
    <p:extLst>
      <p:ext uri="{BB962C8B-B14F-4D97-AF65-F5344CB8AC3E}">
        <p14:creationId xmlns:p14="http://schemas.microsoft.com/office/powerpoint/2010/main" xmlns="" val="1923522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1544608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53121" y="256347"/>
            <a:ext cx="2651519" cy="60025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96641" y="256347"/>
            <a:ext cx="7772160" cy="60025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xmlns="" val="1472766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0CF66B8B-62A5-C847-BE89-8DF9788BA228}" type="datetime1">
              <a:rPr lang="fr-FR" smtClean="0"/>
              <a:pPr/>
              <a:t>24/11/2025</a:t>
            </a:fld>
            <a:endParaRPr lang="en-US" dirty="0"/>
          </a:p>
        </p:txBody>
      </p:sp>
      <p:sp>
        <p:nvSpPr>
          <p:cNvPr id="9" name="Footer Placeholder 8"/>
          <p:cNvSpPr>
            <a:spLocks noGrp="1"/>
          </p:cNvSpPr>
          <p:nvPr>
            <p:ph type="ftr" sz="quarter" idx="11"/>
          </p:nvPr>
        </p:nvSpPr>
        <p:spPr/>
        <p:txBody>
          <a:bodyPr/>
          <a:lstStyle/>
          <a:p>
            <a:r>
              <a:rPr lang="en-US"/>
              <a:t>Conseil Régional du 18/06/2024</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E8FEA33E-53EF-0646-A9AE-CC792943D2BC}" type="datetime1">
              <a:rPr lang="fr-FR" smtClean="0"/>
              <a:pPr/>
              <a:t>24/11/2025</a:t>
            </a:fld>
            <a:endParaRPr lang="en-US" dirty="0"/>
          </a:p>
        </p:txBody>
      </p:sp>
      <p:sp>
        <p:nvSpPr>
          <p:cNvPr id="11" name="Footer Placeholder 10"/>
          <p:cNvSpPr>
            <a:spLocks noGrp="1"/>
          </p:cNvSpPr>
          <p:nvPr>
            <p:ph type="ftr" sz="quarter" idx="11"/>
          </p:nvPr>
        </p:nvSpPr>
        <p:spPr/>
        <p:txBody>
          <a:bodyPr/>
          <a:lstStyle/>
          <a:p>
            <a:r>
              <a:rPr lang="en-US"/>
              <a:t>Conseil Régional du 18/06/2024</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25D3A562-A0F4-804B-87D5-958CA39685A5}" type="datetime1">
              <a:rPr lang="fr-FR" smtClean="0"/>
              <a:pPr/>
              <a:t>24/11/2025</a:t>
            </a:fld>
            <a:endParaRPr lang="en-US" dirty="0"/>
          </a:p>
        </p:txBody>
      </p:sp>
      <p:sp>
        <p:nvSpPr>
          <p:cNvPr id="7" name="Footer Placeholder 6"/>
          <p:cNvSpPr>
            <a:spLocks noGrp="1"/>
          </p:cNvSpPr>
          <p:nvPr>
            <p:ph type="ftr" sz="quarter" idx="11"/>
          </p:nvPr>
        </p:nvSpPr>
        <p:spPr/>
        <p:txBody>
          <a:bodyPr/>
          <a:lstStyle/>
          <a:p>
            <a:r>
              <a:rPr lang="en-US"/>
              <a:t>Conseil Régional du 18/06/2024</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97189A2-333C-4A42-8813-2837EEAEFC73}" type="datetime1">
              <a:rPr lang="fr-FR" smtClean="0"/>
              <a:pPr/>
              <a:t>24/11/2025</a:t>
            </a:fld>
            <a:endParaRPr lang="en-US" dirty="0"/>
          </a:p>
        </p:txBody>
      </p:sp>
      <p:sp>
        <p:nvSpPr>
          <p:cNvPr id="6" name="Footer Placeholder 5"/>
          <p:cNvSpPr>
            <a:spLocks noGrp="1"/>
          </p:cNvSpPr>
          <p:nvPr>
            <p:ph type="ftr" sz="quarter" idx="11"/>
          </p:nvPr>
        </p:nvSpPr>
        <p:spPr/>
        <p:txBody>
          <a:bodyPr/>
          <a:lstStyle/>
          <a:p>
            <a:r>
              <a:rPr lang="en-US"/>
              <a:t>Conseil Régional du 18/06/2024</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3B38FC32-BB9E-0C4C-B0A9-135F1650022B}" type="datetime1">
              <a:rPr lang="fr-FR" smtClean="0"/>
              <a:pPr/>
              <a:t>24/11/2025</a:t>
            </a:fld>
            <a:endParaRPr lang="en-US" dirty="0"/>
          </a:p>
        </p:txBody>
      </p:sp>
      <p:sp>
        <p:nvSpPr>
          <p:cNvPr id="9" name="Footer Placeholder 8"/>
          <p:cNvSpPr>
            <a:spLocks noGrp="1"/>
          </p:cNvSpPr>
          <p:nvPr>
            <p:ph type="ftr" sz="quarter" idx="11"/>
          </p:nvPr>
        </p:nvSpPr>
        <p:spPr/>
        <p:txBody>
          <a:bodyPr/>
          <a:lstStyle/>
          <a:p>
            <a:r>
              <a:rPr lang="en-US"/>
              <a:t>Conseil Régional du 18/06/2024</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2BE44D7C-6F12-B54C-98CD-90CE2A68450A}" type="datetime1">
              <a:rPr lang="fr-FR" smtClean="0"/>
              <a:pPr/>
              <a:t>24/11/2025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a:t>Conseil Régional du 18/06/2024</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120B8949-0D32-9746-8F01-E866776E037E}" type="datetime1">
              <a:rPr lang="fr-FR" smtClean="0"/>
              <a:pPr/>
              <a:t>24/11/2025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Conseil Régional du 18/06/2024</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76" r:id="rId12"/>
  </p:sldLayoutIdLst>
  <p:hf sldNum="0"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xmlns="" id="{88C5B2F9-C6CF-2A87-48EC-D034F9B87512}"/>
              </a:ext>
            </a:extLst>
          </p:cNvPr>
          <p:cNvSpPr>
            <a:spLocks noGrp="1" noChangeArrowheads="1"/>
          </p:cNvSpPr>
          <p:nvPr>
            <p:ph type="title"/>
          </p:nvPr>
        </p:nvSpPr>
        <p:spPr bwMode="auto">
          <a:xfrm>
            <a:off x="896641" y="256347"/>
            <a:ext cx="10408319"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2051" name="Rectangle 2">
            <a:extLst>
              <a:ext uri="{FF2B5EF4-FFF2-40B4-BE49-F238E27FC236}">
                <a16:creationId xmlns:a16="http://schemas.microsoft.com/office/drawing/2014/main" xmlns="" id="{2A6EC64C-0D36-3F0A-A9B5-5070B692C0C3}"/>
              </a:ext>
            </a:extLst>
          </p:cNvPr>
          <p:cNvSpPr>
            <a:spLocks noGrp="1" noChangeArrowheads="1"/>
          </p:cNvSpPr>
          <p:nvPr>
            <p:ph type="body" idx="1"/>
          </p:nvPr>
        </p:nvSpPr>
        <p:spPr bwMode="auto">
          <a:xfrm>
            <a:off x="896641" y="1781468"/>
            <a:ext cx="10607999" cy="44774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
        <p:nvSpPr>
          <p:cNvPr id="2052" name="Rectangle 3">
            <a:extLst>
              <a:ext uri="{FF2B5EF4-FFF2-40B4-BE49-F238E27FC236}">
                <a16:creationId xmlns:a16="http://schemas.microsoft.com/office/drawing/2014/main" xmlns="" id="{87880B12-A21A-2B41-C911-E0AAF8662C21}"/>
              </a:ext>
            </a:extLst>
          </p:cNvPr>
          <p:cNvSpPr>
            <a:spLocks noChangeArrowheads="1"/>
          </p:cNvSpPr>
          <p:nvPr/>
        </p:nvSpPr>
        <p:spPr bwMode="auto">
          <a:xfrm>
            <a:off x="877441" y="6420194"/>
            <a:ext cx="11314559" cy="87850"/>
          </a:xfrm>
          <a:prstGeom prst="rect">
            <a:avLst/>
          </a:prstGeom>
          <a:solidFill>
            <a:srgbClr val="FF9966"/>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633"/>
          </a:p>
        </p:txBody>
      </p:sp>
      <p:sp>
        <p:nvSpPr>
          <p:cNvPr id="2053" name="Rectangle 4">
            <a:extLst>
              <a:ext uri="{FF2B5EF4-FFF2-40B4-BE49-F238E27FC236}">
                <a16:creationId xmlns:a16="http://schemas.microsoft.com/office/drawing/2014/main" xmlns="" id="{93A8F24D-06C2-E9AB-CBCC-8D0EF12367A4}"/>
              </a:ext>
            </a:extLst>
          </p:cNvPr>
          <p:cNvSpPr>
            <a:spLocks noChangeArrowheads="1"/>
          </p:cNvSpPr>
          <p:nvPr/>
        </p:nvSpPr>
        <p:spPr bwMode="auto">
          <a:xfrm>
            <a:off x="2403841" y="6613174"/>
            <a:ext cx="9788160" cy="86409"/>
          </a:xfrm>
          <a:prstGeom prst="rect">
            <a:avLst/>
          </a:prstGeom>
          <a:solidFill>
            <a:srgbClr val="FF9966"/>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633"/>
          </a:p>
        </p:txBody>
      </p:sp>
    </p:spTree>
    <p:extLst>
      <p:ext uri="{BB962C8B-B14F-4D97-AF65-F5344CB8AC3E}">
        <p14:creationId xmlns:p14="http://schemas.microsoft.com/office/powerpoint/2010/main" xmlns="" val="112500069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407571" rtl="0" eaLnBrk="0" fontAlgn="base" hangingPunct="0">
        <a:spcBef>
          <a:spcPct val="0"/>
        </a:spcBef>
        <a:spcAft>
          <a:spcPct val="0"/>
        </a:spcAft>
        <a:buClr>
          <a:srgbClr val="000000"/>
        </a:buClr>
        <a:buSzPct val="100000"/>
        <a:buFont typeface="Times New Roman" panose="02020603050405020304" pitchFamily="18" charset="0"/>
        <a:defRPr sz="2177" b="1" i="1" kern="1200">
          <a:solidFill>
            <a:srgbClr val="FF9966"/>
          </a:solidFill>
          <a:latin typeface="+mj-lt"/>
          <a:ea typeface="+mj-ea"/>
          <a:cs typeface="+mj-cs"/>
        </a:defRPr>
      </a:lvl1pPr>
      <a:lvl2pPr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2pPr>
      <a:lvl3pPr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3pPr>
      <a:lvl4pPr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4pPr>
      <a:lvl5pPr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5pPr>
      <a:lvl6pPr marL="2281245" indent="-207386"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6pPr>
      <a:lvl7pPr marL="2696017" indent="-207386"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7pPr>
      <a:lvl8pPr marL="3110789" indent="-207386"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8pPr>
      <a:lvl9pPr marL="3525561" indent="-207386"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9pPr>
    </p:titleStyle>
    <p:bodyStyle>
      <a:lvl1pPr marL="311079" indent="-311079" algn="l" defTabSz="407571" rtl="0" eaLnBrk="0" fontAlgn="base" hangingPunct="0">
        <a:spcBef>
          <a:spcPct val="0"/>
        </a:spcBef>
        <a:spcAft>
          <a:spcPts val="1282"/>
        </a:spcAft>
        <a:buClr>
          <a:srgbClr val="000000"/>
        </a:buClr>
        <a:buSzPct val="100000"/>
        <a:buFont typeface="Times New Roman" panose="02020603050405020304" pitchFamily="18" charset="0"/>
        <a:defRPr sz="2177" kern="1200">
          <a:solidFill>
            <a:srgbClr val="E6E6E6"/>
          </a:solidFill>
          <a:latin typeface="+mn-lt"/>
          <a:ea typeface="+mn-ea"/>
          <a:cs typeface="+mn-cs"/>
        </a:defRPr>
      </a:lvl1pPr>
      <a:lvl2pPr marL="674004" indent="-259232" algn="l" defTabSz="407571" rtl="0" eaLnBrk="0" fontAlgn="base" hangingPunct="0">
        <a:lnSpc>
          <a:spcPct val="90000"/>
        </a:lnSpc>
        <a:spcBef>
          <a:spcPts val="454"/>
        </a:spcBef>
        <a:spcAft>
          <a:spcPct val="0"/>
        </a:spcAft>
        <a:buClr>
          <a:srgbClr val="000000"/>
        </a:buClr>
        <a:buSzPct val="100000"/>
        <a:buFont typeface="Times New Roman" panose="02020603050405020304" pitchFamily="18" charset="0"/>
        <a:defRPr sz="2177" kern="1200">
          <a:solidFill>
            <a:srgbClr val="000000"/>
          </a:solidFill>
          <a:latin typeface="Calibri" panose="020F0502020204030204" pitchFamily="34" charset="0"/>
          <a:ea typeface="+mn-ea"/>
          <a:cs typeface="+mn-cs"/>
        </a:defRPr>
      </a:lvl2pPr>
      <a:lvl3pPr marL="1036930" indent="-207386" algn="l" defTabSz="407571" rtl="0" eaLnBrk="0" fontAlgn="base" hangingPunct="0">
        <a:lnSpc>
          <a:spcPct val="90000"/>
        </a:lnSpc>
        <a:spcBef>
          <a:spcPts val="454"/>
        </a:spcBef>
        <a:spcAft>
          <a:spcPct val="0"/>
        </a:spcAft>
        <a:buClr>
          <a:srgbClr val="000000"/>
        </a:buClr>
        <a:buSzPct val="100000"/>
        <a:buFont typeface="Times New Roman" panose="02020603050405020304" pitchFamily="18" charset="0"/>
        <a:defRPr sz="1814" kern="1200">
          <a:solidFill>
            <a:srgbClr val="000000"/>
          </a:solidFill>
          <a:latin typeface="Calibri" panose="020F0502020204030204" pitchFamily="34" charset="0"/>
          <a:ea typeface="+mn-ea"/>
          <a:cs typeface="+mn-cs"/>
        </a:defRPr>
      </a:lvl3pPr>
      <a:lvl4pPr marL="1451701" indent="-207386" algn="l" defTabSz="407571" rtl="0" eaLnBrk="0" fontAlgn="base" hangingPunct="0">
        <a:lnSpc>
          <a:spcPct val="90000"/>
        </a:lnSpc>
        <a:spcBef>
          <a:spcPts val="454"/>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4pPr>
      <a:lvl5pPr marL="1866473" indent="-207386" algn="l" defTabSz="407571" rtl="0" eaLnBrk="0" fontAlgn="base" hangingPunct="0">
        <a:lnSpc>
          <a:spcPct val="90000"/>
        </a:lnSpc>
        <a:spcBef>
          <a:spcPts val="454"/>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fr-FR"/>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xmlns="" id="{B870C4E8-5809-ED84-65E9-6367C3D04122}"/>
              </a:ext>
            </a:extLst>
          </p:cNvPr>
          <p:cNvSpPr>
            <a:spLocks noGrp="1" noChangeArrowheads="1"/>
          </p:cNvSpPr>
          <p:nvPr>
            <p:ph type="title"/>
          </p:nvPr>
        </p:nvSpPr>
        <p:spPr bwMode="auto">
          <a:xfrm>
            <a:off x="896641" y="256347"/>
            <a:ext cx="10408319"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2051" name="Rectangle 2">
            <a:extLst>
              <a:ext uri="{FF2B5EF4-FFF2-40B4-BE49-F238E27FC236}">
                <a16:creationId xmlns:a16="http://schemas.microsoft.com/office/drawing/2014/main" xmlns="" id="{6EC8756A-93A4-F615-5039-5B6A4FF4B7AE}"/>
              </a:ext>
            </a:extLst>
          </p:cNvPr>
          <p:cNvSpPr>
            <a:spLocks noGrp="1" noChangeArrowheads="1"/>
          </p:cNvSpPr>
          <p:nvPr>
            <p:ph type="body" idx="1"/>
          </p:nvPr>
        </p:nvSpPr>
        <p:spPr bwMode="auto">
          <a:xfrm>
            <a:off x="896641" y="1781468"/>
            <a:ext cx="10607999" cy="44774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
        <p:nvSpPr>
          <p:cNvPr id="2052" name="Rectangle 3">
            <a:extLst>
              <a:ext uri="{FF2B5EF4-FFF2-40B4-BE49-F238E27FC236}">
                <a16:creationId xmlns:a16="http://schemas.microsoft.com/office/drawing/2014/main" xmlns="" id="{84EC13BA-04B3-2BFA-9B52-EF0935EB85D8}"/>
              </a:ext>
            </a:extLst>
          </p:cNvPr>
          <p:cNvSpPr>
            <a:spLocks noChangeArrowheads="1"/>
          </p:cNvSpPr>
          <p:nvPr/>
        </p:nvSpPr>
        <p:spPr bwMode="auto">
          <a:xfrm>
            <a:off x="877441" y="6420194"/>
            <a:ext cx="11314559" cy="87850"/>
          </a:xfrm>
          <a:prstGeom prst="rect">
            <a:avLst/>
          </a:prstGeom>
          <a:solidFill>
            <a:srgbClr val="FF9966"/>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633"/>
          </a:p>
        </p:txBody>
      </p:sp>
      <p:sp>
        <p:nvSpPr>
          <p:cNvPr id="2053" name="Rectangle 4">
            <a:extLst>
              <a:ext uri="{FF2B5EF4-FFF2-40B4-BE49-F238E27FC236}">
                <a16:creationId xmlns:a16="http://schemas.microsoft.com/office/drawing/2014/main" xmlns="" id="{C09E0DDF-CD79-7F50-03A9-C134A57BF368}"/>
              </a:ext>
            </a:extLst>
          </p:cNvPr>
          <p:cNvSpPr>
            <a:spLocks noChangeArrowheads="1"/>
          </p:cNvSpPr>
          <p:nvPr/>
        </p:nvSpPr>
        <p:spPr bwMode="auto">
          <a:xfrm>
            <a:off x="2403841" y="6613174"/>
            <a:ext cx="9788160" cy="86409"/>
          </a:xfrm>
          <a:prstGeom prst="rect">
            <a:avLst/>
          </a:prstGeom>
          <a:solidFill>
            <a:srgbClr val="FF9966"/>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633"/>
          </a:p>
        </p:txBody>
      </p:sp>
    </p:spTree>
    <p:extLst>
      <p:ext uri="{BB962C8B-B14F-4D97-AF65-F5344CB8AC3E}">
        <p14:creationId xmlns:p14="http://schemas.microsoft.com/office/powerpoint/2010/main" xmlns="" val="241719914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407571" rtl="0" eaLnBrk="0" fontAlgn="base" hangingPunct="0">
        <a:spcBef>
          <a:spcPct val="0"/>
        </a:spcBef>
        <a:spcAft>
          <a:spcPct val="0"/>
        </a:spcAft>
        <a:buClr>
          <a:srgbClr val="000000"/>
        </a:buClr>
        <a:buSzPct val="100000"/>
        <a:buFont typeface="Times New Roman" panose="02020603050405020304" pitchFamily="18" charset="0"/>
        <a:defRPr sz="2177" b="1" i="1" kern="1200">
          <a:solidFill>
            <a:srgbClr val="FF9966"/>
          </a:solidFill>
          <a:latin typeface="+mj-lt"/>
          <a:ea typeface="+mj-ea"/>
          <a:cs typeface="+mj-cs"/>
        </a:defRPr>
      </a:lvl1pPr>
      <a:lvl2pPr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2pPr>
      <a:lvl3pPr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3pPr>
      <a:lvl4pPr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4pPr>
      <a:lvl5pPr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5pPr>
      <a:lvl6pPr marL="2281245" indent="-207386"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6pPr>
      <a:lvl7pPr marL="2696017" indent="-207386"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7pPr>
      <a:lvl8pPr marL="3110789" indent="-207386"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8pPr>
      <a:lvl9pPr marL="3525561" indent="-207386" algn="l" defTabSz="407571" rtl="0" eaLnBrk="0" fontAlgn="base" hangingPunct="0">
        <a:spcBef>
          <a:spcPct val="0"/>
        </a:spcBef>
        <a:spcAft>
          <a:spcPct val="0"/>
        </a:spcAft>
        <a:buClr>
          <a:srgbClr val="000000"/>
        </a:buClr>
        <a:buSzPct val="100000"/>
        <a:buFont typeface="Times New Roman" panose="02020603050405020304" pitchFamily="18" charset="0"/>
        <a:defRPr sz="2177" b="1" i="1">
          <a:solidFill>
            <a:srgbClr val="FF9966"/>
          </a:solidFill>
          <a:latin typeface="Arial" panose="020B0604020202020204" pitchFamily="34" charset="0"/>
          <a:cs typeface="Tahoma" panose="020B0604030504040204" pitchFamily="34" charset="0"/>
        </a:defRPr>
      </a:lvl9pPr>
    </p:titleStyle>
    <p:bodyStyle>
      <a:lvl1pPr marL="311079" indent="-311079" algn="l" defTabSz="407571" rtl="0" eaLnBrk="0" fontAlgn="base" hangingPunct="0">
        <a:spcBef>
          <a:spcPct val="0"/>
        </a:spcBef>
        <a:spcAft>
          <a:spcPts val="1282"/>
        </a:spcAft>
        <a:buClr>
          <a:srgbClr val="000000"/>
        </a:buClr>
        <a:buSzPct val="100000"/>
        <a:buFont typeface="Times New Roman" panose="02020603050405020304" pitchFamily="18" charset="0"/>
        <a:defRPr sz="2177" kern="1200">
          <a:solidFill>
            <a:srgbClr val="E6E6E6"/>
          </a:solidFill>
          <a:latin typeface="+mn-lt"/>
          <a:ea typeface="+mn-ea"/>
          <a:cs typeface="+mn-cs"/>
        </a:defRPr>
      </a:lvl1pPr>
      <a:lvl2pPr marL="674004" indent="-259232" algn="l" defTabSz="407571" rtl="0" eaLnBrk="0" fontAlgn="base" hangingPunct="0">
        <a:lnSpc>
          <a:spcPct val="90000"/>
        </a:lnSpc>
        <a:spcBef>
          <a:spcPts val="454"/>
        </a:spcBef>
        <a:spcAft>
          <a:spcPct val="0"/>
        </a:spcAft>
        <a:buClr>
          <a:srgbClr val="000000"/>
        </a:buClr>
        <a:buSzPct val="100000"/>
        <a:buFont typeface="Times New Roman" panose="02020603050405020304" pitchFamily="18" charset="0"/>
        <a:defRPr sz="2177" kern="1200">
          <a:solidFill>
            <a:srgbClr val="000000"/>
          </a:solidFill>
          <a:latin typeface="Calibri" panose="020F0502020204030204" pitchFamily="34" charset="0"/>
          <a:ea typeface="+mn-ea"/>
          <a:cs typeface="+mn-cs"/>
        </a:defRPr>
      </a:lvl2pPr>
      <a:lvl3pPr marL="1036930" indent="-207386" algn="l" defTabSz="407571" rtl="0" eaLnBrk="0" fontAlgn="base" hangingPunct="0">
        <a:lnSpc>
          <a:spcPct val="90000"/>
        </a:lnSpc>
        <a:spcBef>
          <a:spcPts val="454"/>
        </a:spcBef>
        <a:spcAft>
          <a:spcPct val="0"/>
        </a:spcAft>
        <a:buClr>
          <a:srgbClr val="000000"/>
        </a:buClr>
        <a:buSzPct val="100000"/>
        <a:buFont typeface="Times New Roman" panose="02020603050405020304" pitchFamily="18" charset="0"/>
        <a:defRPr sz="1814" kern="1200">
          <a:solidFill>
            <a:srgbClr val="000000"/>
          </a:solidFill>
          <a:latin typeface="Calibri" panose="020F0502020204030204" pitchFamily="34" charset="0"/>
          <a:ea typeface="+mn-ea"/>
          <a:cs typeface="+mn-cs"/>
        </a:defRPr>
      </a:lvl3pPr>
      <a:lvl4pPr marL="1451701" indent="-207386" algn="l" defTabSz="407571" rtl="0" eaLnBrk="0" fontAlgn="base" hangingPunct="0">
        <a:lnSpc>
          <a:spcPct val="90000"/>
        </a:lnSpc>
        <a:spcBef>
          <a:spcPts val="454"/>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4pPr>
      <a:lvl5pPr marL="1866473" indent="-207386" algn="l" defTabSz="407571" rtl="0" eaLnBrk="0" fontAlgn="base" hangingPunct="0">
        <a:lnSpc>
          <a:spcPct val="90000"/>
        </a:lnSpc>
        <a:spcBef>
          <a:spcPts val="454"/>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fr-FR"/>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2.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8.jpeg"/><Relationship Id="rId5" Type="http://schemas.openxmlformats.org/officeDocument/2006/relationships/image" Target="../media/image46.png"/><Relationship Id="rId4" Type="http://schemas.openxmlformats.org/officeDocument/2006/relationships/image" Target="../media/image45.jpe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8.jpeg"/><Relationship Id="rId5" Type="http://schemas.openxmlformats.org/officeDocument/2006/relationships/image" Target="../media/image46.png"/><Relationship Id="rId4" Type="http://schemas.openxmlformats.org/officeDocument/2006/relationships/image" Target="../media/image45.jpe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49.jpeg"/><Relationship Id="rId5" Type="http://schemas.openxmlformats.org/officeDocument/2006/relationships/image" Target="../media/image46.png"/><Relationship Id="rId4" Type="http://schemas.openxmlformats.org/officeDocument/2006/relationships/image" Target="../media/image45.jpeg"/></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jpe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073D780-8C98-62A5-507A-1CDFF8F06AA6}"/>
              </a:ext>
            </a:extLst>
          </p:cNvPr>
          <p:cNvSpPr>
            <a:spLocks noGrp="1"/>
          </p:cNvSpPr>
          <p:nvPr>
            <p:ph type="ctrTitle"/>
          </p:nvPr>
        </p:nvSpPr>
        <p:spPr/>
        <p:txBody>
          <a:bodyPr/>
          <a:lstStyle/>
          <a:p>
            <a:pPr algn="ctr"/>
            <a:r>
              <a:rPr lang="fr-FR" b="1" dirty="0">
                <a:solidFill>
                  <a:schemeClr val="bg1">
                    <a:lumMod val="95000"/>
                  </a:schemeClr>
                </a:solidFill>
              </a:rPr>
              <a:t>Assemblée Générale        20 novembre 2025</a:t>
            </a:r>
          </a:p>
        </p:txBody>
      </p:sp>
      <p:sp>
        <p:nvSpPr>
          <p:cNvPr id="4" name="Espace réservé du pied de page 3">
            <a:extLst>
              <a:ext uri="{FF2B5EF4-FFF2-40B4-BE49-F238E27FC236}">
                <a16:creationId xmlns:a16="http://schemas.microsoft.com/office/drawing/2014/main" xmlns="" id="{2118FD42-382B-7E2F-E15E-FE9D37E435B9}"/>
              </a:ext>
            </a:extLst>
          </p:cNvPr>
          <p:cNvSpPr>
            <a:spLocks noGrp="1"/>
          </p:cNvSpPr>
          <p:nvPr>
            <p:ph type="ftr" sz="quarter" idx="11"/>
          </p:nvPr>
        </p:nvSpPr>
        <p:spPr/>
        <p:txBody>
          <a:bodyPr/>
          <a:lstStyle/>
          <a:p>
            <a:r>
              <a:rPr lang="en-US" sz="1400" dirty="0">
                <a:solidFill>
                  <a:schemeClr val="tx1"/>
                </a:solidFill>
              </a:rPr>
              <a:t>AG du 20/11/2025</a:t>
            </a:r>
          </a:p>
        </p:txBody>
      </p:sp>
      <p:pic>
        <p:nvPicPr>
          <p:cNvPr id="5" name="Image 4">
            <a:extLst>
              <a:ext uri="{FF2B5EF4-FFF2-40B4-BE49-F238E27FC236}">
                <a16:creationId xmlns:a16="http://schemas.microsoft.com/office/drawing/2014/main" xmlns="" id="{5E02292F-F6BE-2D40-37CB-4A7E958B282A}"/>
              </a:ext>
            </a:extLst>
          </p:cNvPr>
          <p:cNvPicPr>
            <a:picLocks noChangeAspect="1"/>
          </p:cNvPicPr>
          <p:nvPr/>
        </p:nvPicPr>
        <p:blipFill>
          <a:blip r:embed="rId2"/>
          <a:stretch>
            <a:fillRect/>
          </a:stretch>
        </p:blipFill>
        <p:spPr>
          <a:xfrm>
            <a:off x="9780785" y="1088685"/>
            <a:ext cx="1917123" cy="923915"/>
          </a:xfrm>
          <a:prstGeom prst="rect">
            <a:avLst/>
          </a:prstGeom>
        </p:spPr>
      </p:pic>
      <p:pic>
        <p:nvPicPr>
          <p:cNvPr id="9" name="Image 8">
            <a:extLst>
              <a:ext uri="{FF2B5EF4-FFF2-40B4-BE49-F238E27FC236}">
                <a16:creationId xmlns:a16="http://schemas.microsoft.com/office/drawing/2014/main" xmlns="" id="{E916DAFF-C173-066D-76FF-4A90888956D6}"/>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56061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34D64005-F9AC-7C7A-AFA2-05199FF04DB9}"/>
              </a:ext>
            </a:extLst>
          </p:cNvPr>
          <p:cNvSpPr>
            <a:spLocks noGrp="1"/>
          </p:cNvSpPr>
          <p:nvPr>
            <p:ph type="title"/>
          </p:nvPr>
        </p:nvSpPr>
        <p:spPr/>
        <p:txBody>
          <a:bodyPr/>
          <a:lstStyle/>
          <a:p>
            <a:r>
              <a:rPr lang="fr-FR" dirty="0"/>
              <a:t>Résolution 1</a:t>
            </a:r>
          </a:p>
        </p:txBody>
      </p:sp>
      <p:sp>
        <p:nvSpPr>
          <p:cNvPr id="4" name="Espace réservé du contenu 3">
            <a:extLst>
              <a:ext uri="{FF2B5EF4-FFF2-40B4-BE49-F238E27FC236}">
                <a16:creationId xmlns:a16="http://schemas.microsoft.com/office/drawing/2014/main" xmlns="" id="{6FC82F86-8A0F-5BCC-4DF3-D67C67973046}"/>
              </a:ext>
            </a:extLst>
          </p:cNvPr>
          <p:cNvSpPr>
            <a:spLocks noGrp="1"/>
          </p:cNvSpPr>
          <p:nvPr>
            <p:ph idx="1"/>
          </p:nvPr>
        </p:nvSpPr>
        <p:spPr/>
        <p:txBody>
          <a:bodyPr anchor="t">
            <a:normAutofit/>
          </a:bodyPr>
          <a:lstStyle/>
          <a:p>
            <a:pPr marL="0" indent="0" algn="ctr">
              <a:buNone/>
            </a:pPr>
            <a:r>
              <a:rPr lang="fr-FR" sz="3200" dirty="0">
                <a:solidFill>
                  <a:srgbClr val="FF0000"/>
                </a:solidFill>
              </a:rPr>
              <a:t>Rapport moral du Président</a:t>
            </a:r>
          </a:p>
          <a:p>
            <a:pPr marL="0" indent="0" algn="ctr">
              <a:buNone/>
            </a:pPr>
            <a:endParaRPr lang="fr-FR" sz="3200" dirty="0">
              <a:solidFill>
                <a:srgbClr val="FF0000"/>
              </a:solidFill>
            </a:endParaRPr>
          </a:p>
          <a:p>
            <a:pPr marL="0" indent="0" algn="ctr">
              <a:buNone/>
            </a:pPr>
            <a:endParaRPr lang="fr-FR" sz="3200" dirty="0">
              <a:solidFill>
                <a:srgbClr val="FF0000"/>
              </a:solidFill>
            </a:endParaRPr>
          </a:p>
          <a:p>
            <a:pPr marL="0" indent="0">
              <a:buNone/>
            </a:pPr>
            <a:r>
              <a:rPr lang="fr-FR" sz="3200" dirty="0">
                <a:solidFill>
                  <a:schemeClr val="tx1"/>
                </a:solidFill>
              </a:rPr>
              <a:t>« L’Assemblée Générale Ordinaire, après avoir pris connaissance du rapport moral du Président, en approuve les termes. </a:t>
            </a:r>
            <a:r>
              <a:rPr lang="fr-FR" sz="3200">
                <a:solidFill>
                  <a:schemeClr val="tx1"/>
                </a:solidFill>
              </a:rPr>
              <a:t>»</a:t>
            </a:r>
            <a:endParaRPr lang="fr-FR" sz="3200" dirty="0">
              <a:solidFill>
                <a:schemeClr val="tx1"/>
              </a:solidFill>
            </a:endParaRPr>
          </a:p>
        </p:txBody>
      </p:sp>
      <p:sp>
        <p:nvSpPr>
          <p:cNvPr id="2" name="Espace réservé du pied de page 1">
            <a:extLst>
              <a:ext uri="{FF2B5EF4-FFF2-40B4-BE49-F238E27FC236}">
                <a16:creationId xmlns:a16="http://schemas.microsoft.com/office/drawing/2014/main" xmlns="" id="{C27E2D2A-D735-7FAF-EF6A-DC67C2A3EBED}"/>
              </a:ext>
            </a:extLst>
          </p:cNvPr>
          <p:cNvSpPr>
            <a:spLocks noGrp="1"/>
          </p:cNvSpPr>
          <p:nvPr>
            <p:ph type="ftr" sz="quarter" idx="11"/>
          </p:nvPr>
        </p:nvSpPr>
        <p:spPr/>
        <p:txBody>
          <a:bodyPr/>
          <a:lstStyle/>
          <a:p>
            <a:r>
              <a:rPr lang="en-US"/>
              <a:t>Conseil Régional du 18/06/2024</a:t>
            </a:r>
            <a:endParaRPr lang="en-US" dirty="0"/>
          </a:p>
        </p:txBody>
      </p:sp>
    </p:spTree>
    <p:extLst>
      <p:ext uri="{BB962C8B-B14F-4D97-AF65-F5344CB8AC3E}">
        <p14:creationId xmlns:p14="http://schemas.microsoft.com/office/powerpoint/2010/main" xmlns="" val="830557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BC766E-678A-72BC-1576-A647682236C2}"/>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xmlns="" id="{140A600A-C85F-56F9-A78F-DBCD94C67F66}"/>
              </a:ext>
            </a:extLst>
          </p:cNvPr>
          <p:cNvSpPr>
            <a:spLocks noGrp="1"/>
          </p:cNvSpPr>
          <p:nvPr>
            <p:ph type="title"/>
          </p:nvPr>
        </p:nvSpPr>
        <p:spPr/>
        <p:txBody>
          <a:bodyPr/>
          <a:lstStyle/>
          <a:p>
            <a:r>
              <a:rPr lang="fr-FR" dirty="0"/>
              <a:t>Agenda</a:t>
            </a:r>
          </a:p>
        </p:txBody>
      </p:sp>
      <p:sp>
        <p:nvSpPr>
          <p:cNvPr id="4" name="Espace réservé du contenu 3">
            <a:extLst>
              <a:ext uri="{FF2B5EF4-FFF2-40B4-BE49-F238E27FC236}">
                <a16:creationId xmlns:a16="http://schemas.microsoft.com/office/drawing/2014/main" xmlns="" id="{89D7C574-4C71-20EC-9702-A0F1A0A13FB2}"/>
              </a:ext>
            </a:extLst>
          </p:cNvPr>
          <p:cNvSpPr>
            <a:spLocks noGrp="1"/>
          </p:cNvSpPr>
          <p:nvPr>
            <p:ph idx="1"/>
          </p:nvPr>
        </p:nvSpPr>
        <p:spPr/>
        <p:txBody>
          <a:bodyPr anchor="t">
            <a:normAutofit/>
          </a:bodyPr>
          <a:lstStyle/>
          <a:p>
            <a:pPr marL="0" indent="0" algn="ctr">
              <a:buNone/>
            </a:pPr>
            <a:r>
              <a:rPr lang="fr-FR" sz="3200" dirty="0">
                <a:solidFill>
                  <a:srgbClr val="FF0000"/>
                </a:solidFill>
              </a:rPr>
              <a:t>Prochain rendez-vous</a:t>
            </a:r>
          </a:p>
          <a:p>
            <a:pPr marL="0" indent="0">
              <a:buNone/>
            </a:pPr>
            <a:endParaRPr lang="fr-FR" sz="3200" dirty="0">
              <a:solidFill>
                <a:srgbClr val="FF0000"/>
              </a:solidFill>
            </a:endParaRPr>
          </a:p>
          <a:p>
            <a:pPr marL="0" indent="0">
              <a:buNone/>
            </a:pPr>
            <a:r>
              <a:rPr lang="fr-FR" sz="3200" dirty="0">
                <a:solidFill>
                  <a:schemeClr val="tx1"/>
                </a:solidFill>
              </a:rPr>
              <a:t>Date du prochain Conseil Régional :</a:t>
            </a:r>
          </a:p>
          <a:p>
            <a:pPr marL="0" indent="0">
              <a:buNone/>
            </a:pPr>
            <a:endParaRPr lang="fr-FR" sz="3200" dirty="0">
              <a:solidFill>
                <a:schemeClr val="tx1"/>
              </a:solidFill>
            </a:endParaRPr>
          </a:p>
          <a:p>
            <a:pPr lvl="1">
              <a:buFont typeface="Wingdings" pitchFamily="2" charset="2"/>
              <a:buChar char="Ø"/>
            </a:pPr>
            <a:r>
              <a:rPr lang="fr-FR" sz="3000" dirty="0">
                <a:solidFill>
                  <a:schemeClr val="tx1"/>
                </a:solidFill>
              </a:rPr>
              <a:t>04 février 2026</a:t>
            </a:r>
          </a:p>
          <a:p>
            <a:pPr lvl="1">
              <a:buFont typeface="Wingdings" pitchFamily="2" charset="2"/>
              <a:buChar char="Ø"/>
            </a:pPr>
            <a:endParaRPr lang="fr-FR" sz="3000" dirty="0">
              <a:solidFill>
                <a:schemeClr val="tx1"/>
              </a:solidFill>
            </a:endParaRPr>
          </a:p>
          <a:p>
            <a:pPr lvl="1">
              <a:buFont typeface="Wingdings" pitchFamily="2" charset="2"/>
              <a:buChar char="Ø"/>
            </a:pPr>
            <a:r>
              <a:rPr lang="fr-FR" sz="3200" dirty="0">
                <a:solidFill>
                  <a:schemeClr val="tx1"/>
                </a:solidFill>
              </a:rPr>
              <a:t>Zoom ou Présentiel ?</a:t>
            </a:r>
          </a:p>
        </p:txBody>
      </p:sp>
      <p:sp>
        <p:nvSpPr>
          <p:cNvPr id="2" name="Espace réservé du pied de page 1">
            <a:extLst>
              <a:ext uri="{FF2B5EF4-FFF2-40B4-BE49-F238E27FC236}">
                <a16:creationId xmlns:a16="http://schemas.microsoft.com/office/drawing/2014/main" xmlns="" id="{288C7CE2-332A-B73F-A49D-34FC1E52CB9E}"/>
              </a:ext>
            </a:extLst>
          </p:cNvPr>
          <p:cNvSpPr>
            <a:spLocks noGrp="1"/>
          </p:cNvSpPr>
          <p:nvPr>
            <p:ph type="ftr" sz="quarter" idx="11"/>
          </p:nvPr>
        </p:nvSpPr>
        <p:spPr/>
        <p:txBody>
          <a:bodyPr/>
          <a:lstStyle/>
          <a:p>
            <a:r>
              <a:rPr lang="en-US"/>
              <a:t>Conseil Régional du 18/06/2024</a:t>
            </a:r>
            <a:endParaRPr lang="en-US" dirty="0"/>
          </a:p>
        </p:txBody>
      </p:sp>
    </p:spTree>
    <p:extLst>
      <p:ext uri="{BB962C8B-B14F-4D97-AF65-F5344CB8AC3E}">
        <p14:creationId xmlns:p14="http://schemas.microsoft.com/office/powerpoint/2010/main" xmlns="" val="3990658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A0C643-FDB0-4A27-9F28-AAF4802BEED2}"/>
              </a:ext>
            </a:extLst>
          </p:cNvPr>
          <p:cNvSpPr>
            <a:spLocks noGrp="1"/>
          </p:cNvSpPr>
          <p:nvPr>
            <p:ph type="ctrTitle"/>
          </p:nvPr>
        </p:nvSpPr>
        <p:spPr>
          <a:xfrm>
            <a:off x="663987" y="2303254"/>
            <a:ext cx="8069813" cy="2855538"/>
          </a:xfrm>
        </p:spPr>
        <p:txBody>
          <a:bodyPr>
            <a:normAutofit fontScale="90000"/>
          </a:bodyPr>
          <a:lstStyle/>
          <a:p>
            <a:pPr algn="ctr">
              <a:spcBef>
                <a:spcPts val="2400"/>
              </a:spcBef>
            </a:pPr>
            <a:r>
              <a:rPr lang="fr-FR" sz="5400" b="1" i="1" dirty="0">
                <a:solidFill>
                  <a:srgbClr val="FF6600"/>
                </a:solidFill>
              </a:rPr>
              <a:t>Nous vous remercions de votre présence et de votre attention.</a:t>
            </a:r>
            <a:br>
              <a:rPr lang="fr-FR" sz="5400" b="1" i="1" dirty="0">
                <a:solidFill>
                  <a:srgbClr val="FF6600"/>
                </a:solidFill>
              </a:rPr>
            </a:br>
            <a:r>
              <a:rPr lang="fr-FR" sz="5400" b="1" i="1" dirty="0">
                <a:solidFill>
                  <a:srgbClr val="FF6600"/>
                </a:solidFill>
              </a:rPr>
              <a:t> </a:t>
            </a:r>
            <a:br>
              <a:rPr lang="fr-FR" sz="5400" b="1" i="1" dirty="0">
                <a:solidFill>
                  <a:srgbClr val="FF6600"/>
                </a:solidFill>
              </a:rPr>
            </a:br>
            <a:r>
              <a:rPr lang="fr-FR" sz="5400" b="1" i="1" dirty="0">
                <a:solidFill>
                  <a:srgbClr val="FF6600"/>
                </a:solidFill>
              </a:rPr>
              <a:t>Place au buffet !</a:t>
            </a:r>
          </a:p>
        </p:txBody>
      </p:sp>
      <p:pic>
        <p:nvPicPr>
          <p:cNvPr id="5" name="Image 4">
            <a:extLst>
              <a:ext uri="{FF2B5EF4-FFF2-40B4-BE49-F238E27FC236}">
                <a16:creationId xmlns:a16="http://schemas.microsoft.com/office/drawing/2014/main" xmlns="" id="{75C79083-5F1D-44FF-A3E7-1357040C1ECE}"/>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37B360E4-7665-F345-8815-DA6E63CCB42B}"/>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554C138F-EC84-4C4F-3DE1-CCD7F28960B4}"/>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4107640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xmlns="" id="{49633D6B-F94E-C992-ED1C-965ECF74D614}"/>
              </a:ext>
            </a:extLst>
          </p:cNvPr>
          <p:cNvSpPr>
            <a:spLocks noGrp="1"/>
          </p:cNvSpPr>
          <p:nvPr>
            <p:ph type="title"/>
          </p:nvPr>
        </p:nvSpPr>
        <p:spPr>
          <a:xfrm>
            <a:off x="5351912" y="1358947"/>
            <a:ext cx="6332268" cy="1448678"/>
          </a:xfrm>
        </p:spPr>
        <p:txBody>
          <a:bodyPr>
            <a:normAutofit fontScale="90000"/>
          </a:bodyPr>
          <a:lstStyle/>
          <a:p>
            <a:pPr algn="ctr"/>
            <a:r>
              <a:rPr lang="fr-FR" sz="4000" b="1" dirty="0">
                <a:solidFill>
                  <a:schemeClr val="tx1"/>
                </a:solidFill>
              </a:rPr>
              <a:t>Quelques mots à la suite de l’Assemblée Générale Ordinaire</a:t>
            </a:r>
            <a:br>
              <a:rPr lang="fr-FR" sz="4000" b="1" dirty="0">
                <a:solidFill>
                  <a:schemeClr val="tx1"/>
                </a:solidFill>
              </a:rPr>
            </a:br>
            <a:r>
              <a:rPr lang="fr-FR" sz="4000" b="1" dirty="0">
                <a:solidFill>
                  <a:schemeClr val="tx1"/>
                </a:solidFill>
              </a:rPr>
              <a:t>de la FFB</a:t>
            </a:r>
          </a:p>
        </p:txBody>
      </p:sp>
      <p:pic>
        <p:nvPicPr>
          <p:cNvPr id="12" name="Espace réservé pour une image  6" descr="Une image contenant texte, graphisme, affiche, Graphique&#10;&#10;Description générée automatiquement">
            <a:extLst>
              <a:ext uri="{FF2B5EF4-FFF2-40B4-BE49-F238E27FC236}">
                <a16:creationId xmlns:a16="http://schemas.microsoft.com/office/drawing/2014/main" xmlns="" id="{73915D0F-233A-EF79-55D7-6B11A821BB78}"/>
              </a:ext>
            </a:extLst>
          </p:cNvPr>
          <p:cNvPicPr>
            <a:picLocks noChangeAspect="1"/>
          </p:cNvPicPr>
          <p:nvPr/>
        </p:nvPicPr>
        <p:blipFill>
          <a:blip r:embed="rId2">
            <a:extLst>
              <a:ext uri="{28A0092B-C50C-407E-A947-70E740481C1C}">
                <a14:useLocalDpi xmlns:a14="http://schemas.microsoft.com/office/drawing/2010/main" xmlns="" val="0"/>
              </a:ext>
            </a:extLst>
          </a:blip>
          <a:srcRect l="23808" r="23808"/>
          <a:stretch>
            <a:fillRect/>
          </a:stretch>
        </p:blipFill>
        <p:spPr>
          <a:xfrm>
            <a:off x="0" y="293687"/>
            <a:ext cx="4439179" cy="6270625"/>
          </a:xfrm>
          <a:prstGeom prst="roundRect">
            <a:avLst>
              <a:gd name="adj" fmla="val 2362"/>
            </a:avLst>
          </a:prstGeom>
        </p:spPr>
      </p:pic>
      <p:sp>
        <p:nvSpPr>
          <p:cNvPr id="13" name="Espace réservé du texte 4">
            <a:extLst>
              <a:ext uri="{FF2B5EF4-FFF2-40B4-BE49-F238E27FC236}">
                <a16:creationId xmlns:a16="http://schemas.microsoft.com/office/drawing/2014/main" xmlns="" id="{1406E688-C566-7839-3B12-7F0E5B54527D}"/>
              </a:ext>
            </a:extLst>
          </p:cNvPr>
          <p:cNvSpPr txBox="1">
            <a:spLocks/>
          </p:cNvSpPr>
          <p:nvPr/>
        </p:nvSpPr>
        <p:spPr>
          <a:xfrm>
            <a:off x="5345414" y="4050375"/>
            <a:ext cx="6332268" cy="221599"/>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fr-FR" sz="3600" b="1" dirty="0">
                <a:solidFill>
                  <a:schemeClr val="tx1"/>
                </a:solidFill>
              </a:rPr>
              <a:t>16 octobre 2025</a:t>
            </a:r>
          </a:p>
        </p:txBody>
      </p:sp>
      <p:sp>
        <p:nvSpPr>
          <p:cNvPr id="14" name="Espace réservé du pied de page 13">
            <a:extLst>
              <a:ext uri="{FF2B5EF4-FFF2-40B4-BE49-F238E27FC236}">
                <a16:creationId xmlns:a16="http://schemas.microsoft.com/office/drawing/2014/main" xmlns="" id="{A8CB05E5-194E-9E55-6201-927220053F28}"/>
              </a:ext>
            </a:extLst>
          </p:cNvPr>
          <p:cNvSpPr>
            <a:spLocks noGrp="1"/>
          </p:cNvSpPr>
          <p:nvPr>
            <p:ph type="ftr" sz="quarter" idx="11"/>
          </p:nvPr>
        </p:nvSpPr>
        <p:spPr>
          <a:xfrm>
            <a:off x="4700789" y="6356350"/>
            <a:ext cx="5079996" cy="365125"/>
          </a:xfrm>
        </p:spPr>
        <p:txBody>
          <a:bodyPr/>
          <a:lstStyle/>
          <a:p>
            <a:r>
              <a:rPr lang="en-US" dirty="0">
                <a:solidFill>
                  <a:schemeClr val="tx1"/>
                </a:solidFill>
              </a:rPr>
              <a:t>AG du 20/11/2025</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1F029A-DF6A-BB26-0E29-8FD801D99D1B}"/>
            </a:ext>
          </a:extLst>
        </p:cNvPr>
        <p:cNvGrpSpPr/>
        <p:nvPr/>
      </p:nvGrpSpPr>
      <p:grpSpPr>
        <a:xfrm>
          <a:off x="0" y="0"/>
          <a:ext cx="0" cy="0"/>
          <a:chOff x="0" y="0"/>
          <a:chExt cx="0" cy="0"/>
        </a:xfrm>
      </p:grpSpPr>
      <p:pic>
        <p:nvPicPr>
          <p:cNvPr id="12" name="Espace réservé pour une image  6" descr="Une image contenant texte, graphisme, affiche, Graphique&#10;&#10;Description générée automatiquement">
            <a:extLst>
              <a:ext uri="{FF2B5EF4-FFF2-40B4-BE49-F238E27FC236}">
                <a16:creationId xmlns:a16="http://schemas.microsoft.com/office/drawing/2014/main" xmlns="" id="{87D73CAD-12F9-4607-B420-FFF1A78390A7}"/>
              </a:ext>
            </a:extLst>
          </p:cNvPr>
          <p:cNvPicPr>
            <a:picLocks noChangeAspect="1"/>
          </p:cNvPicPr>
          <p:nvPr/>
        </p:nvPicPr>
        <p:blipFill>
          <a:blip r:embed="rId2">
            <a:extLst>
              <a:ext uri="{28A0092B-C50C-407E-A947-70E740481C1C}">
                <a14:useLocalDpi xmlns:a14="http://schemas.microsoft.com/office/drawing/2010/main" xmlns="" val="0"/>
              </a:ext>
            </a:extLst>
          </a:blip>
          <a:srcRect l="23808" r="23808"/>
          <a:stretch>
            <a:fillRect/>
          </a:stretch>
        </p:blipFill>
        <p:spPr>
          <a:xfrm>
            <a:off x="327260" y="779647"/>
            <a:ext cx="2943580" cy="4157996"/>
          </a:xfrm>
          <a:prstGeom prst="roundRect">
            <a:avLst>
              <a:gd name="adj" fmla="val 2362"/>
            </a:avLst>
          </a:prstGeom>
        </p:spPr>
      </p:pic>
      <p:sp>
        <p:nvSpPr>
          <p:cNvPr id="11" name="Espace réservé du texte 4">
            <a:extLst>
              <a:ext uri="{FF2B5EF4-FFF2-40B4-BE49-F238E27FC236}">
                <a16:creationId xmlns:a16="http://schemas.microsoft.com/office/drawing/2014/main" xmlns="" id="{6BE1D0A2-E699-6242-83A2-BF0FC35BE322}"/>
              </a:ext>
            </a:extLst>
          </p:cNvPr>
          <p:cNvSpPr txBox="1">
            <a:spLocks/>
          </p:cNvSpPr>
          <p:nvPr/>
        </p:nvSpPr>
        <p:spPr>
          <a:xfrm>
            <a:off x="3474720" y="145042"/>
            <a:ext cx="8252681" cy="6255758"/>
          </a:xfrm>
          <a:prstGeom prst="rect">
            <a:avLst/>
          </a:prstGeom>
          <a:noFill/>
        </p:spPr>
        <p:style>
          <a:lnRef idx="2">
            <a:schemeClr val="accent5"/>
          </a:lnRef>
          <a:fillRef idx="1">
            <a:schemeClr val="lt1"/>
          </a:fillRef>
          <a:effectRef idx="0">
            <a:schemeClr val="accent5"/>
          </a:effectRef>
          <a:fontRef idx="minor">
            <a:schemeClr val="dk1"/>
          </a:fontRef>
        </p:style>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dk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dk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dk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dk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dk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dk1"/>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dk1"/>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dk1"/>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dk1"/>
                </a:solidFill>
                <a:latin typeface="+mn-lt"/>
                <a:ea typeface="+mn-ea"/>
                <a:cs typeface="+mn-cs"/>
              </a:defRPr>
            </a:lvl9pPr>
          </a:lstStyle>
          <a:p>
            <a:pPr marL="342900" indent="-342900">
              <a:lnSpc>
                <a:spcPct val="100000"/>
              </a:lnSpc>
              <a:spcAft>
                <a:spcPts val="800"/>
              </a:spcAft>
              <a:buFont typeface="Wingdings" panose="05000000000000000000" pitchFamily="2" charset="2"/>
              <a:buChar char="§"/>
              <a:tabLst>
                <a:tab pos="457200" algn="l"/>
              </a:tabLst>
            </a:pPr>
            <a:r>
              <a:rPr lang="fr-BE" sz="1800" b="1" kern="100" dirty="0">
                <a:ea typeface="Aptos" panose="020B0004020202020204" pitchFamily="34" charset="0"/>
                <a:cs typeface="Arial" panose="020B0604020202020204" pitchFamily="34" charset="0"/>
              </a:rPr>
              <a:t>PRÉSENTATION DES CHIFFRES COMPTABLES DE LA PLAQUETTE SOUS FORME ANALYTIQUE.</a:t>
            </a:r>
            <a:endParaRPr lang="fr-FR" sz="1800" b="1" kern="100" dirty="0">
              <a:ea typeface="Aptos" panose="020B0004020202020204" pitchFamily="34" charset="0"/>
              <a:cs typeface="Arial" panose="020B0604020202020204" pitchFamily="34" charset="0"/>
            </a:endParaRPr>
          </a:p>
          <a:p>
            <a:pPr marL="342900" marR="1601470" indent="-342900">
              <a:lnSpc>
                <a:spcPct val="100000"/>
              </a:lnSpc>
              <a:spcAft>
                <a:spcPts val="800"/>
              </a:spcAft>
              <a:buFont typeface="Wingdings" panose="05000000000000000000" pitchFamily="2" charset="2"/>
              <a:buChar char="§"/>
              <a:tabLst>
                <a:tab pos="457200" algn="l"/>
              </a:tabLst>
            </a:pPr>
            <a:r>
              <a:rPr lang="fr-BE" sz="1800" b="1" kern="100" dirty="0">
                <a:ea typeface="Aptos" panose="020B0004020202020204" pitchFamily="34" charset="0"/>
                <a:cs typeface="Arial" panose="020B0604020202020204" pitchFamily="34" charset="0"/>
              </a:rPr>
              <a:t>UN EXERCICE QUI CONFIRME LE REDRESSEMENT PROGRESSIF DU COMPTE D’EXPLOITATION GRÂCE À L’AUGMENTATION DE TARIFS SUR UNE ACTIVITÉ STABLE.</a:t>
            </a:r>
            <a:endParaRPr lang="fr-FR" sz="1800" b="1" kern="100" dirty="0">
              <a:ea typeface="Aptos" panose="020B0004020202020204" pitchFamily="34" charset="0"/>
              <a:cs typeface="Arial" panose="020B0604020202020204" pitchFamily="34" charset="0"/>
            </a:endParaRPr>
          </a:p>
          <a:p>
            <a:pPr marL="342900" indent="-342900">
              <a:lnSpc>
                <a:spcPct val="100000"/>
              </a:lnSpc>
              <a:spcAft>
                <a:spcPts val="800"/>
              </a:spcAft>
              <a:buFont typeface="Wingdings" panose="05000000000000000000" pitchFamily="2" charset="2"/>
              <a:buChar char="§"/>
              <a:tabLst>
                <a:tab pos="457200" algn="l"/>
              </a:tabLst>
            </a:pPr>
            <a:r>
              <a:rPr lang="fr-BE" sz="1800" b="1" kern="100" dirty="0">
                <a:ea typeface="Aptos" panose="020B0004020202020204" pitchFamily="34" charset="0"/>
                <a:cs typeface="Arial" panose="020B0604020202020204" pitchFamily="34" charset="0"/>
              </a:rPr>
              <a:t>UN </a:t>
            </a:r>
            <a:r>
              <a:rPr lang="fr-BE" sz="1800" b="1" kern="100" dirty="0">
                <a:solidFill>
                  <a:schemeClr val="tx1"/>
                </a:solidFill>
                <a:ea typeface="Aptos" panose="020B0004020202020204" pitchFamily="34" charset="0"/>
                <a:cs typeface="Arial" panose="020B0604020202020204" pitchFamily="34" charset="0"/>
              </a:rPr>
              <a:t>DÉVELOPPEMENT A DYNAMISER : licences en baisse de 0.8% à 67.899 (hors 2.850 e-licences) - </a:t>
            </a:r>
          </a:p>
          <a:p>
            <a:pPr marL="342900" indent="-342900">
              <a:lnSpc>
                <a:spcPct val="100000"/>
              </a:lnSpc>
              <a:spcAft>
                <a:spcPts val="800"/>
              </a:spcAft>
              <a:buFont typeface="Wingdings" panose="05000000000000000000" pitchFamily="2" charset="2"/>
              <a:buChar char="§"/>
              <a:tabLst>
                <a:tab pos="457200" algn="l"/>
              </a:tabLst>
            </a:pPr>
            <a:r>
              <a:rPr lang="fr-BE" sz="1800" b="1" kern="100" dirty="0">
                <a:ea typeface="Aptos" panose="020B0004020202020204" pitchFamily="34" charset="0"/>
                <a:cs typeface="Arial" panose="020B0604020202020204" pitchFamily="34" charset="0"/>
              </a:rPr>
              <a:t>STABILITÉ DU JEU EN PRÉSENTIEL : -0.6%</a:t>
            </a:r>
          </a:p>
          <a:p>
            <a:pPr marL="342900" indent="-342900">
              <a:lnSpc>
                <a:spcPct val="100000"/>
              </a:lnSpc>
              <a:spcAft>
                <a:spcPts val="800"/>
              </a:spcAft>
              <a:buFont typeface="Wingdings" panose="05000000000000000000" pitchFamily="2" charset="2"/>
              <a:buChar char="§"/>
              <a:tabLst>
                <a:tab pos="457200" algn="l"/>
              </a:tabLst>
            </a:pPr>
            <a:r>
              <a:rPr lang="fr-BE" sz="1800" b="1" kern="100" dirty="0">
                <a:ea typeface="Aptos" panose="020B0004020202020204" pitchFamily="34" charset="0"/>
                <a:cs typeface="Arial" panose="020B0604020202020204" pitchFamily="34" charset="0"/>
              </a:rPr>
              <a:t>STABILITÉ DE LA PARTICIPATION EN COMPÉTITIONS D</a:t>
            </a:r>
            <a:r>
              <a:rPr lang="fr-FR" sz="1800" b="1" kern="100" dirty="0">
                <a:ea typeface="Aptos" panose="020B0004020202020204" pitchFamily="34" charset="0"/>
                <a:cs typeface="Arial" panose="020B0604020202020204" pitchFamily="34" charset="0"/>
              </a:rPr>
              <a:t>ANS TOUTES LES SERIES.</a:t>
            </a:r>
          </a:p>
          <a:p>
            <a:pPr marL="342900" indent="-342900">
              <a:lnSpc>
                <a:spcPct val="100000"/>
              </a:lnSpc>
              <a:spcAft>
                <a:spcPts val="800"/>
              </a:spcAft>
              <a:buFont typeface="Wingdings" panose="05000000000000000000" pitchFamily="2" charset="2"/>
              <a:buChar char="§"/>
              <a:tabLst>
                <a:tab pos="457200" algn="l"/>
              </a:tabLst>
            </a:pPr>
            <a:r>
              <a:rPr lang="fr-BE" sz="1800" b="1" kern="100" dirty="0">
                <a:ea typeface="Aptos" panose="020B0004020202020204" pitchFamily="34" charset="0"/>
                <a:cs typeface="Arial" panose="020B0604020202020204" pitchFamily="34" charset="0"/>
              </a:rPr>
              <a:t>UN DÉFICIT COURANT  DE 331 K€, SUPÉRIEUR AU BUDGET (193 K€), EN RAISON PRINCIPALEMENT </a:t>
            </a:r>
            <a:r>
              <a:rPr lang="fr-FR" sz="1800" b="1" kern="100" dirty="0">
                <a:ea typeface="Aptos" panose="020B0004020202020204" pitchFamily="34" charset="0"/>
                <a:cs typeface="Arial" panose="020B0604020202020204" pitchFamily="34" charset="0"/>
              </a:rPr>
              <a:t>DE CHARGES MAL ANTICIPEES (FORMATION PERSONNEL, CHARGES LOGISTIQUE SUITE SOUS-TRAITANCE ET CHARGES EXCEPTIONNELLES).</a:t>
            </a:r>
          </a:p>
          <a:p>
            <a:pPr marL="342900" indent="-342900">
              <a:lnSpc>
                <a:spcPct val="100000"/>
              </a:lnSpc>
              <a:spcAft>
                <a:spcPts val="800"/>
              </a:spcAft>
              <a:buFont typeface="Wingdings" panose="05000000000000000000" pitchFamily="2" charset="2"/>
              <a:buChar char="§"/>
              <a:tabLst>
                <a:tab pos="457200" algn="l"/>
              </a:tabLst>
            </a:pPr>
            <a:r>
              <a:rPr lang="fr-BE" sz="1800" b="1" kern="100" dirty="0">
                <a:ea typeface="Aptos" panose="020B0004020202020204" pitchFamily="34" charset="0"/>
                <a:cs typeface="Arial" panose="020B0604020202020204" pitchFamily="34" charset="0"/>
              </a:rPr>
              <a:t>UN BILAN SAIN AVEC UNE TRÉSORERIE DE 2.8 MM€ ET L’ABSENCE DE DETTES FINANCIÈRES. </a:t>
            </a:r>
            <a:endParaRPr lang="fr-FR" sz="1800" b="1" dirty="0"/>
          </a:p>
        </p:txBody>
      </p:sp>
      <p:sp>
        <p:nvSpPr>
          <p:cNvPr id="14" name="Espace réservé du pied de page 13">
            <a:extLst>
              <a:ext uri="{FF2B5EF4-FFF2-40B4-BE49-F238E27FC236}">
                <a16:creationId xmlns:a16="http://schemas.microsoft.com/office/drawing/2014/main" xmlns="" id="{D97F86F0-278D-DC40-F76C-3AD03BF550BD}"/>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Tree>
    <p:extLst>
      <p:ext uri="{BB962C8B-B14F-4D97-AF65-F5344CB8AC3E}">
        <p14:creationId xmlns:p14="http://schemas.microsoft.com/office/powerpoint/2010/main" xmlns="" val="1356024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65709AE9-F78D-95FF-0029-04F55B050449}"/>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
        <p:nvSpPr>
          <p:cNvPr id="5" name="Titre 1">
            <a:extLst>
              <a:ext uri="{FF2B5EF4-FFF2-40B4-BE49-F238E27FC236}">
                <a16:creationId xmlns:a16="http://schemas.microsoft.com/office/drawing/2014/main" xmlns="" id="{3E677132-D197-8213-6060-1566A5B0CF3E}"/>
              </a:ext>
            </a:extLst>
          </p:cNvPr>
          <p:cNvSpPr>
            <a:spLocks noGrp="1"/>
          </p:cNvSpPr>
          <p:nvPr>
            <p:ph type="title"/>
          </p:nvPr>
        </p:nvSpPr>
        <p:spPr>
          <a:xfrm>
            <a:off x="167149" y="0"/>
            <a:ext cx="11926528" cy="1337187"/>
          </a:xfrm>
        </p:spPr>
        <p:txBody>
          <a:bodyPr>
            <a:normAutofit fontScale="90000"/>
          </a:bodyPr>
          <a:lstStyle/>
          <a:p>
            <a:pPr algn="ctr"/>
            <a:r>
              <a:rPr lang="fr-FR" sz="2400" dirty="0">
                <a:solidFill>
                  <a:schemeClr val="tx1"/>
                </a:solidFill>
              </a:rPr>
              <a:t>Relative stabilité des licences (-0.8%) – </a:t>
            </a:r>
            <a:br>
              <a:rPr lang="fr-FR" sz="2400" dirty="0">
                <a:solidFill>
                  <a:schemeClr val="tx1"/>
                </a:solidFill>
              </a:rPr>
            </a:br>
            <a:r>
              <a:rPr lang="fr-FR" sz="2400" dirty="0">
                <a:solidFill>
                  <a:schemeClr val="tx1"/>
                </a:solidFill>
              </a:rPr>
              <a:t>Dynamique de développement </a:t>
            </a:r>
            <a:r>
              <a:rPr lang="fr-FR" sz="2400" dirty="0" err="1">
                <a:solidFill>
                  <a:schemeClr val="tx1"/>
                </a:solidFill>
              </a:rPr>
              <a:t>nécéssaire</a:t>
            </a:r>
            <a:r>
              <a:rPr lang="fr-FR" sz="2400" dirty="0">
                <a:solidFill>
                  <a:schemeClr val="tx1"/>
                </a:solidFill>
              </a:rPr>
              <a:t> pour objectifs 2025/2026 : </a:t>
            </a:r>
            <a:br>
              <a:rPr lang="fr-FR" sz="2400" dirty="0">
                <a:solidFill>
                  <a:schemeClr val="tx1"/>
                </a:solidFill>
              </a:rPr>
            </a:br>
            <a:r>
              <a:rPr lang="fr-FR" dirty="0">
                <a:solidFill>
                  <a:schemeClr val="accent5">
                    <a:lumMod val="75000"/>
                  </a:schemeClr>
                </a:solidFill>
              </a:rPr>
              <a:t>+6 800 nouvelles licences</a:t>
            </a:r>
            <a:r>
              <a:rPr lang="fr-FR" sz="2400" dirty="0">
                <a:solidFill>
                  <a:schemeClr val="tx1"/>
                </a:solidFill>
              </a:rPr>
              <a:t/>
            </a:r>
            <a:br>
              <a:rPr lang="fr-FR" sz="2400" dirty="0">
                <a:solidFill>
                  <a:schemeClr val="tx1"/>
                </a:solidFill>
              </a:rPr>
            </a:br>
            <a:endParaRPr lang="fr-FR" sz="2400" dirty="0">
              <a:solidFill>
                <a:schemeClr val="tx1"/>
              </a:solidFill>
            </a:endParaRPr>
          </a:p>
        </p:txBody>
      </p:sp>
      <p:graphicFrame>
        <p:nvGraphicFramePr>
          <p:cNvPr id="6" name="Tableau 5">
            <a:extLst>
              <a:ext uri="{FF2B5EF4-FFF2-40B4-BE49-F238E27FC236}">
                <a16:creationId xmlns:a16="http://schemas.microsoft.com/office/drawing/2014/main" xmlns="" id="{7ED74500-8455-E434-03DB-E826259DCD6F}"/>
              </a:ext>
            </a:extLst>
          </p:cNvPr>
          <p:cNvGraphicFramePr>
            <a:graphicFrameLocks noGrp="1"/>
          </p:cNvGraphicFramePr>
          <p:nvPr>
            <p:extLst>
              <p:ext uri="{D42A27DB-BD31-4B8C-83A1-F6EECF244321}">
                <p14:modId xmlns:p14="http://schemas.microsoft.com/office/powerpoint/2010/main" xmlns="" val="770744252"/>
              </p:ext>
            </p:extLst>
          </p:nvPr>
        </p:nvGraphicFramePr>
        <p:xfrm>
          <a:off x="2261419" y="1165329"/>
          <a:ext cx="7519367" cy="5162584"/>
        </p:xfrm>
        <a:graphic>
          <a:graphicData uri="http://schemas.openxmlformats.org/drawingml/2006/table">
            <a:tbl>
              <a:tblPr>
                <a:tableStyleId>{5C22544A-7EE6-4342-B048-85BDC9FD1C3A}</a:tableStyleId>
              </a:tblPr>
              <a:tblGrid>
                <a:gridCol w="2159488">
                  <a:extLst>
                    <a:ext uri="{9D8B030D-6E8A-4147-A177-3AD203B41FA5}">
                      <a16:colId xmlns:a16="http://schemas.microsoft.com/office/drawing/2014/main" xmlns="" val="4242771739"/>
                    </a:ext>
                  </a:extLst>
                </a:gridCol>
                <a:gridCol w="1196263">
                  <a:extLst>
                    <a:ext uri="{9D8B030D-6E8A-4147-A177-3AD203B41FA5}">
                      <a16:colId xmlns:a16="http://schemas.microsoft.com/office/drawing/2014/main" xmlns="" val="2800637319"/>
                    </a:ext>
                  </a:extLst>
                </a:gridCol>
                <a:gridCol w="1040904">
                  <a:extLst>
                    <a:ext uri="{9D8B030D-6E8A-4147-A177-3AD203B41FA5}">
                      <a16:colId xmlns:a16="http://schemas.microsoft.com/office/drawing/2014/main" xmlns="" val="3754321461"/>
                    </a:ext>
                  </a:extLst>
                </a:gridCol>
                <a:gridCol w="1040904">
                  <a:extLst>
                    <a:ext uri="{9D8B030D-6E8A-4147-A177-3AD203B41FA5}">
                      <a16:colId xmlns:a16="http://schemas.microsoft.com/office/drawing/2014/main" xmlns="" val="2273499223"/>
                    </a:ext>
                  </a:extLst>
                </a:gridCol>
                <a:gridCol w="1040904">
                  <a:extLst>
                    <a:ext uri="{9D8B030D-6E8A-4147-A177-3AD203B41FA5}">
                      <a16:colId xmlns:a16="http://schemas.microsoft.com/office/drawing/2014/main" xmlns="" val="474471328"/>
                    </a:ext>
                  </a:extLst>
                </a:gridCol>
                <a:gridCol w="1040904">
                  <a:extLst>
                    <a:ext uri="{9D8B030D-6E8A-4147-A177-3AD203B41FA5}">
                      <a16:colId xmlns:a16="http://schemas.microsoft.com/office/drawing/2014/main" xmlns="" val="4110936935"/>
                    </a:ext>
                  </a:extLst>
                </a:gridCol>
              </a:tblGrid>
              <a:tr h="219684">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30/06/2023</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30/06/2024</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budget</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réalisé</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3188140356"/>
                  </a:ext>
                </a:extLst>
              </a:tr>
              <a:tr h="219684">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2024-2025</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2024-2025</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4015005894"/>
                  </a:ext>
                </a:extLst>
              </a:tr>
              <a:tr h="274606">
                <a:tc>
                  <a:txBody>
                    <a:bodyPr/>
                    <a:lstStyle/>
                    <a:p>
                      <a:pPr algn="l" fontAlgn="b">
                        <a:buNone/>
                      </a:pPr>
                      <a:r>
                        <a:rPr lang="fr-FR" sz="1100" u="sng" strike="noStrike">
                          <a:effectLst/>
                        </a:rPr>
                        <a:t>Licences clubs</a:t>
                      </a:r>
                      <a:endParaRPr lang="fr-FR" sz="1100" b="1" i="0" u="sng"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1" i="0" u="sng"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1365789669"/>
                  </a:ext>
                </a:extLst>
              </a:tr>
              <a:tr h="274606">
                <a:tc>
                  <a:txBody>
                    <a:bodyPr/>
                    <a:lstStyle/>
                    <a:p>
                      <a:pPr algn="l" fontAlgn="b">
                        <a:buNone/>
                      </a:pPr>
                      <a:r>
                        <a:rPr lang="fr-FR" sz="1100" u="none" strike="noStrike">
                          <a:effectLst/>
                        </a:rPr>
                        <a:t>licences seniors</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59 953</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60 656</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60 642</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4065159439"/>
                  </a:ext>
                </a:extLst>
              </a:tr>
              <a:tr h="274606">
                <a:tc>
                  <a:txBody>
                    <a:bodyPr/>
                    <a:lstStyle/>
                    <a:p>
                      <a:pPr algn="l" fontAlgn="b">
                        <a:buNone/>
                      </a:pP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r>
                        <a:rPr lang="fr-FR" sz="1100" u="none" strike="noStrike" dirty="0">
                          <a:effectLst/>
                        </a:rPr>
                        <a:t>Dont créations</a:t>
                      </a:r>
                      <a:endParaRPr lang="fr-FR" sz="1100" b="0" i="1" u="none" strike="noStrike" dirty="0">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3 414</a:t>
                      </a: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4 984</a:t>
                      </a: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3 609</a:t>
                      </a:r>
                      <a:endParaRPr lang="fr-FR" sz="1100" b="0" i="1"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3118801307"/>
                  </a:ext>
                </a:extLst>
              </a:tr>
              <a:tr h="274606">
                <a:tc>
                  <a:txBody>
                    <a:bodyPr/>
                    <a:lstStyle/>
                    <a:p>
                      <a:pPr algn="l" fontAlgn="b">
                        <a:buNone/>
                      </a:pPr>
                      <a:r>
                        <a:rPr lang="fr-FR" sz="1100" u="none" strike="noStrike">
                          <a:effectLst/>
                        </a:rPr>
                        <a:t>licences adultes</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8 176</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7 795</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7 257</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2372571921"/>
                  </a:ext>
                </a:extLst>
              </a:tr>
              <a:tr h="274606">
                <a:tc>
                  <a:txBody>
                    <a:bodyPr/>
                    <a:lstStyle/>
                    <a:p>
                      <a:pPr algn="l" fontAlgn="b">
                        <a:buNone/>
                      </a:pP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r>
                        <a:rPr lang="fr-FR" sz="1100" u="none" strike="noStrike">
                          <a:effectLst/>
                        </a:rPr>
                        <a:t>Dont créations</a:t>
                      </a: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1 816</a:t>
                      </a: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2 027</a:t>
                      </a: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1717</a:t>
                      </a:r>
                      <a:endParaRPr lang="fr-FR" sz="1100" b="0" i="1"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2152372552"/>
                  </a:ext>
                </a:extLst>
              </a:tr>
              <a:tr h="274606">
                <a:tc>
                  <a:txBody>
                    <a:bodyPr/>
                    <a:lstStyle/>
                    <a:p>
                      <a:pPr algn="l" fontAlgn="b">
                        <a:buNone/>
                      </a:pPr>
                      <a:r>
                        <a:rPr lang="fr-FR" sz="1100" u="none" strike="noStrike">
                          <a:effectLst/>
                        </a:rPr>
                        <a:t>Licences seniors /adultes</a:t>
                      </a: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l" fontAlgn="b">
                        <a:buNone/>
                      </a:pP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68 129</a:t>
                      </a: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68 451</a:t>
                      </a: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69 140</a:t>
                      </a: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67 899</a:t>
                      </a:r>
                      <a:endParaRPr lang="fr-FR" sz="1100" b="1" i="0" u="none" strike="noStrike">
                        <a:solidFill>
                          <a:srgbClr val="538DD5"/>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2316006544"/>
                  </a:ext>
                </a:extLst>
              </a:tr>
              <a:tr h="274606">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r>
                        <a:rPr lang="fr-FR" sz="1100" u="none" strike="noStrike">
                          <a:effectLst/>
                        </a:rPr>
                        <a:t>dont gratuites</a:t>
                      </a: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5 230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7 011</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6 850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5 326</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4176568882"/>
                  </a:ext>
                </a:extLst>
              </a:tr>
              <a:tr h="274606">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r>
                        <a:rPr lang="fr-FR" sz="1100" u="none" strike="noStrike">
                          <a:effectLst/>
                        </a:rPr>
                        <a:t>dont payantes</a:t>
                      </a:r>
                      <a:endParaRPr lang="fr-FR" sz="1100" b="0" i="1"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62 899</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61 440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62 290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62 573</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1795625222"/>
                  </a:ext>
                </a:extLst>
              </a:tr>
              <a:tr h="274606">
                <a:tc>
                  <a:txBody>
                    <a:bodyPr/>
                    <a:lstStyle/>
                    <a:p>
                      <a:pPr algn="l" fontAlgn="b">
                        <a:buNone/>
                      </a:pPr>
                      <a:r>
                        <a:rPr lang="fr-FR" sz="1100" u="none" strike="noStrike">
                          <a:effectLst/>
                        </a:rPr>
                        <a:t>perte annuelle licenciés</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5 503</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6 689</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6 161</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5 878</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612682009"/>
                  </a:ext>
                </a:extLst>
              </a:tr>
              <a:tr h="274606">
                <a:tc>
                  <a:txBody>
                    <a:bodyPr/>
                    <a:lstStyle/>
                    <a:p>
                      <a:pPr algn="l" fontAlgn="b">
                        <a:buNone/>
                      </a:pPr>
                      <a:r>
                        <a:rPr lang="fr-FR" sz="1100" u="none" strike="noStrike">
                          <a:effectLst/>
                        </a:rPr>
                        <a:t>perte annuelle licenciés (%)</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8,05%</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9,82%</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9,00%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8,59%</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596531308"/>
                  </a:ext>
                </a:extLst>
              </a:tr>
              <a:tr h="219684">
                <a:tc>
                  <a:txBody>
                    <a:bodyPr/>
                    <a:lstStyle/>
                    <a:p>
                      <a:pPr algn="l" fontAlgn="b">
                        <a:buNone/>
                      </a:pPr>
                      <a:r>
                        <a:rPr lang="fr-FR" sz="1100" u="none" strike="noStrike">
                          <a:effectLst/>
                        </a:rPr>
                        <a:t>variation annuelle adultes</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-0,40%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0,47%</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1,08%</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-0,81%</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2871046258"/>
                  </a:ext>
                </a:extLst>
              </a:tr>
              <a:tr h="219684">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2970160667"/>
                  </a:ext>
                </a:extLst>
              </a:tr>
              <a:tr h="219684">
                <a:tc>
                  <a:txBody>
                    <a:bodyPr/>
                    <a:lstStyle/>
                    <a:p>
                      <a:pPr algn="l" fontAlgn="b">
                        <a:buNone/>
                      </a:pPr>
                      <a:r>
                        <a:rPr lang="fr-FR" sz="1100" u="none" strike="noStrike">
                          <a:effectLst/>
                        </a:rPr>
                        <a:t>Licences juniors</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285</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261</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320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273</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3682749819"/>
                  </a:ext>
                </a:extLst>
              </a:tr>
              <a:tr h="219684">
                <a:tc>
                  <a:txBody>
                    <a:bodyPr/>
                    <a:lstStyle/>
                    <a:p>
                      <a:pPr algn="l" fontAlgn="b">
                        <a:buNone/>
                      </a:pPr>
                      <a:r>
                        <a:rPr lang="fr-FR" sz="1100" u="none" strike="noStrike">
                          <a:effectLst/>
                        </a:rPr>
                        <a:t>Licences scolaire/cadets</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3 880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5 477</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5 500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4 905</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1691219833"/>
                  </a:ext>
                </a:extLst>
              </a:tr>
              <a:tr h="219684">
                <a:tc>
                  <a:txBody>
                    <a:bodyPr/>
                    <a:lstStyle/>
                    <a:p>
                      <a:pPr algn="l" fontAlgn="b">
                        <a:buNone/>
                      </a:pPr>
                      <a:r>
                        <a:rPr lang="fr-FR" sz="1100" u="none" strike="noStrike">
                          <a:effectLst/>
                        </a:rPr>
                        <a:t>Licences jeunes </a:t>
                      </a: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l" fontAlgn="b">
                        <a:buNone/>
                      </a:pP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4165</a:t>
                      </a: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5738</a:t>
                      </a: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5820</a:t>
                      </a:r>
                      <a:endParaRPr lang="fr-FR" sz="1100" b="1" i="0" u="none"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5178</a:t>
                      </a:r>
                      <a:endParaRPr lang="fr-FR" sz="1100" b="1" i="0" u="none" strike="noStrike">
                        <a:solidFill>
                          <a:srgbClr val="538DD5"/>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667681840"/>
                  </a:ext>
                </a:extLst>
              </a:tr>
              <a:tr h="219684">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698396030"/>
                  </a:ext>
                </a:extLst>
              </a:tr>
              <a:tr h="219684">
                <a:tc>
                  <a:txBody>
                    <a:bodyPr/>
                    <a:lstStyle/>
                    <a:p>
                      <a:pPr algn="l" fontAlgn="b">
                        <a:buNone/>
                      </a:pPr>
                      <a:r>
                        <a:rPr lang="fr-FR" sz="1100" u="sng" strike="noStrike">
                          <a:effectLst/>
                        </a:rPr>
                        <a:t>Total licences clubs</a:t>
                      </a:r>
                      <a:endParaRPr lang="fr-FR" sz="1100" b="1" i="0" u="sng" strike="noStrike">
                        <a:solidFill>
                          <a:srgbClr val="538DD5"/>
                        </a:solidFill>
                        <a:effectLst/>
                        <a:latin typeface="Calibri" panose="020F0502020204030204" pitchFamily="34" charset="0"/>
                      </a:endParaRPr>
                    </a:p>
                  </a:txBody>
                  <a:tcPr marL="9258" marR="9258" marT="9258" marB="0" anchor="b"/>
                </a:tc>
                <a:tc>
                  <a:txBody>
                    <a:bodyPr/>
                    <a:lstStyle/>
                    <a:p>
                      <a:pPr algn="l" fontAlgn="b">
                        <a:buNone/>
                      </a:pPr>
                      <a:endParaRPr lang="fr-FR" sz="1100" b="1" i="0" u="sng"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sng" strike="noStrike">
                          <a:effectLst/>
                        </a:rPr>
                        <a:t>72 294</a:t>
                      </a:r>
                      <a:endParaRPr lang="fr-FR" sz="1100" b="1" i="0" u="sng"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sng" strike="noStrike">
                          <a:effectLst/>
                        </a:rPr>
                        <a:t>74 189</a:t>
                      </a:r>
                      <a:endParaRPr lang="fr-FR" sz="1100" b="1" i="0" u="sng"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sng" strike="noStrike">
                          <a:effectLst/>
                        </a:rPr>
                        <a:t>74 960</a:t>
                      </a:r>
                      <a:endParaRPr lang="fr-FR" sz="1100" b="1" i="0" u="sng"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sng" strike="noStrike">
                          <a:effectLst/>
                        </a:rPr>
                        <a:t>73 077</a:t>
                      </a:r>
                      <a:endParaRPr lang="fr-FR" sz="1100" b="1" i="0" u="sng" strike="noStrike">
                        <a:solidFill>
                          <a:srgbClr val="538DD5"/>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642467004"/>
                  </a:ext>
                </a:extLst>
              </a:tr>
              <a:tr h="219684">
                <a:tc>
                  <a:txBody>
                    <a:bodyPr/>
                    <a:lstStyle/>
                    <a:p>
                      <a:pPr algn="l" fontAlgn="b">
                        <a:buNone/>
                      </a:pPr>
                      <a:r>
                        <a:rPr lang="fr-FR" sz="1100" u="sng" strike="noStrike">
                          <a:effectLst/>
                        </a:rPr>
                        <a:t>e-licences</a:t>
                      </a:r>
                      <a:endParaRPr lang="fr-FR" sz="1100" b="1" i="0" u="sng" strike="noStrike">
                        <a:solidFill>
                          <a:srgbClr val="000000"/>
                        </a:solidFill>
                        <a:effectLst/>
                        <a:latin typeface="Calibri" panose="020F0502020204030204" pitchFamily="34" charset="0"/>
                      </a:endParaRPr>
                    </a:p>
                  </a:txBody>
                  <a:tcPr marL="9258" marR="9258" marT="9258" marB="0" anchor="b"/>
                </a:tc>
                <a:tc>
                  <a:txBody>
                    <a:bodyPr/>
                    <a:lstStyle/>
                    <a:p>
                      <a:pPr algn="l" fontAlgn="b">
                        <a:buNone/>
                      </a:pPr>
                      <a:endParaRPr lang="fr-FR" sz="1100" b="1" i="0" u="sng"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1 754</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2 603</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2500</a:t>
                      </a:r>
                      <a:endParaRPr lang="fr-FR" sz="1100" b="0" i="0" u="none" strike="noStrike">
                        <a:solidFill>
                          <a:srgbClr val="000000"/>
                        </a:solidFill>
                        <a:effectLst/>
                        <a:latin typeface="Calibri" panose="020F0502020204030204" pitchFamily="34" charset="0"/>
                      </a:endParaRPr>
                    </a:p>
                  </a:txBody>
                  <a:tcPr marL="9258" marR="9258" marT="9258" marB="0" anchor="b"/>
                </a:tc>
                <a:tc>
                  <a:txBody>
                    <a:bodyPr/>
                    <a:lstStyle/>
                    <a:p>
                      <a:pPr algn="ctr" fontAlgn="b">
                        <a:buNone/>
                      </a:pPr>
                      <a:r>
                        <a:rPr lang="fr-FR" sz="1100" u="none" strike="noStrike">
                          <a:effectLst/>
                        </a:rPr>
                        <a:t>2934</a:t>
                      </a:r>
                      <a:endParaRPr lang="fr-FR" sz="1100" b="0" i="0" u="none" strike="noStrike">
                        <a:solidFill>
                          <a:srgbClr val="000000"/>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3899536253"/>
                  </a:ext>
                </a:extLst>
              </a:tr>
              <a:tr h="219684">
                <a:tc>
                  <a:txBody>
                    <a:bodyPr/>
                    <a:lstStyle/>
                    <a:p>
                      <a:pPr algn="l" fontAlgn="b">
                        <a:buNone/>
                      </a:pPr>
                      <a:r>
                        <a:rPr lang="fr-FR" sz="1100" u="sng" strike="noStrike" dirty="0">
                          <a:effectLst/>
                        </a:rPr>
                        <a:t>Total licences</a:t>
                      </a:r>
                      <a:endParaRPr lang="fr-FR" sz="1100" b="1" i="0" u="sng" strike="noStrike" dirty="0">
                        <a:solidFill>
                          <a:srgbClr val="538DD5"/>
                        </a:solidFill>
                        <a:effectLst/>
                        <a:latin typeface="Calibri" panose="020F0502020204030204" pitchFamily="34" charset="0"/>
                      </a:endParaRPr>
                    </a:p>
                  </a:txBody>
                  <a:tcPr marL="9258" marR="9258" marT="9258" marB="0" anchor="b"/>
                </a:tc>
                <a:tc>
                  <a:txBody>
                    <a:bodyPr/>
                    <a:lstStyle/>
                    <a:p>
                      <a:pPr algn="l" fontAlgn="b">
                        <a:buNone/>
                      </a:pPr>
                      <a:endParaRPr lang="fr-FR" sz="1100" b="1" i="0" u="sng"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sng" strike="noStrike" dirty="0">
                          <a:effectLst/>
                        </a:rPr>
                        <a:t>74 048</a:t>
                      </a:r>
                      <a:endParaRPr lang="fr-FR" sz="1100" b="1" i="0" u="sng" strike="noStrike" dirty="0">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sng" strike="noStrike" dirty="0">
                          <a:effectLst/>
                        </a:rPr>
                        <a:t>76 792</a:t>
                      </a:r>
                      <a:endParaRPr lang="fr-FR" sz="1100" b="1" i="0" u="sng" strike="noStrike" dirty="0">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sng" strike="noStrike">
                          <a:effectLst/>
                        </a:rPr>
                        <a:t>77 460</a:t>
                      </a:r>
                      <a:endParaRPr lang="fr-FR" sz="1100" b="1" i="0" u="sng" strike="noStrike">
                        <a:solidFill>
                          <a:srgbClr val="538DD5"/>
                        </a:solidFill>
                        <a:effectLst/>
                        <a:latin typeface="Calibri" panose="020F0502020204030204" pitchFamily="34" charset="0"/>
                      </a:endParaRPr>
                    </a:p>
                  </a:txBody>
                  <a:tcPr marL="9258" marR="9258" marT="9258" marB="0" anchor="b"/>
                </a:tc>
                <a:tc>
                  <a:txBody>
                    <a:bodyPr/>
                    <a:lstStyle/>
                    <a:p>
                      <a:pPr algn="ctr" fontAlgn="b">
                        <a:buNone/>
                      </a:pPr>
                      <a:r>
                        <a:rPr lang="fr-FR" sz="1100" u="sng" strike="noStrike" dirty="0">
                          <a:effectLst/>
                        </a:rPr>
                        <a:t>76 011</a:t>
                      </a:r>
                      <a:endParaRPr lang="fr-FR" sz="1100" b="1" i="0" u="sng" strike="noStrike" dirty="0">
                        <a:solidFill>
                          <a:srgbClr val="538DD5"/>
                        </a:solidFill>
                        <a:effectLst/>
                        <a:latin typeface="Calibri" panose="020F0502020204030204" pitchFamily="34" charset="0"/>
                      </a:endParaRPr>
                    </a:p>
                  </a:txBody>
                  <a:tcPr marL="9258" marR="9258" marT="9258" marB="0" anchor="b"/>
                </a:tc>
                <a:extLst>
                  <a:ext uri="{0D108BD9-81ED-4DB2-BD59-A6C34878D82A}">
                    <a16:rowId xmlns:a16="http://schemas.microsoft.com/office/drawing/2014/main" xmlns="" val="967034627"/>
                  </a:ext>
                </a:extLst>
              </a:tr>
            </a:tbl>
          </a:graphicData>
        </a:graphic>
      </p:graphicFrame>
    </p:spTree>
    <p:extLst>
      <p:ext uri="{BB962C8B-B14F-4D97-AF65-F5344CB8AC3E}">
        <p14:creationId xmlns:p14="http://schemas.microsoft.com/office/powerpoint/2010/main" xmlns="" val="419699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68909173-4ACC-3E25-AE9D-F1C28595F36D}"/>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
        <p:nvSpPr>
          <p:cNvPr id="5" name="Titre 1">
            <a:extLst>
              <a:ext uri="{FF2B5EF4-FFF2-40B4-BE49-F238E27FC236}">
                <a16:creationId xmlns:a16="http://schemas.microsoft.com/office/drawing/2014/main" xmlns="" id="{E23995B1-3A46-B765-E042-D56F01B9E650}"/>
              </a:ext>
            </a:extLst>
          </p:cNvPr>
          <p:cNvSpPr>
            <a:spLocks noGrp="1"/>
          </p:cNvSpPr>
          <p:nvPr>
            <p:ph type="title"/>
          </p:nvPr>
        </p:nvSpPr>
        <p:spPr>
          <a:xfrm>
            <a:off x="1504334" y="375425"/>
            <a:ext cx="9950246" cy="1758175"/>
          </a:xfrm>
        </p:spPr>
        <p:txBody>
          <a:bodyPr>
            <a:normAutofit fontScale="90000"/>
          </a:bodyPr>
          <a:lstStyle/>
          <a:p>
            <a:pPr algn="ctr"/>
            <a:r>
              <a:rPr lang="fr-FR" sz="2800" dirty="0"/>
              <a:t>LE</a:t>
            </a:r>
            <a:r>
              <a:rPr lang="fr-FR" sz="2800" dirty="0">
                <a:solidFill>
                  <a:schemeClr val="tx1"/>
                </a:solidFill>
              </a:rPr>
              <a:t>LE</a:t>
            </a:r>
            <a:r>
              <a:rPr lang="fr-FR" sz="2800" dirty="0"/>
              <a:t> </a:t>
            </a:r>
            <a:r>
              <a:rPr lang="fr-FR" sz="2800" dirty="0">
                <a:solidFill>
                  <a:schemeClr val="tx1"/>
                </a:solidFill>
              </a:rPr>
              <a:t>JEU EN TOURNOI DE RÉGULARITÉ EN PRESENTIEL EST STABILISÉ.</a:t>
            </a:r>
            <a:br>
              <a:rPr lang="fr-FR" sz="2800" dirty="0">
                <a:solidFill>
                  <a:schemeClr val="tx1"/>
                </a:solidFill>
              </a:rPr>
            </a:br>
            <a:r>
              <a:rPr lang="fr-FR" sz="2800" dirty="0">
                <a:solidFill>
                  <a:schemeClr val="tx1"/>
                </a:solidFill>
              </a:rPr>
              <a:t>L’ÉROSION DU JEU EN LIGNE EST STOPPÉE.</a:t>
            </a:r>
            <a:br>
              <a:rPr lang="fr-FR" sz="2800" dirty="0">
                <a:solidFill>
                  <a:schemeClr val="tx1"/>
                </a:solidFill>
              </a:rPr>
            </a:br>
            <a:r>
              <a:rPr lang="fr-FR" sz="2800" dirty="0">
                <a:solidFill>
                  <a:schemeClr val="tx1"/>
                </a:solidFill>
              </a:rPr>
              <a:t>LA COMPLÉMENTARITÉ ENTRE TOUTES LES FORMES DE JEU EST NÉCÉSSAIRE ET DOIT ÊTRE ENCOURAGÉE.</a:t>
            </a:r>
            <a:br>
              <a:rPr lang="fr-FR" sz="2800" dirty="0">
                <a:solidFill>
                  <a:schemeClr val="tx1"/>
                </a:solidFill>
              </a:rPr>
            </a:br>
            <a:endParaRPr lang="fr-FR" sz="2800" dirty="0">
              <a:solidFill>
                <a:schemeClr val="tx1"/>
              </a:solidFill>
            </a:endParaRPr>
          </a:p>
        </p:txBody>
      </p:sp>
      <p:sp>
        <p:nvSpPr>
          <p:cNvPr id="7" name="Espace réservé du numéro de diapositive 6">
            <a:extLst>
              <a:ext uri="{FF2B5EF4-FFF2-40B4-BE49-F238E27FC236}">
                <a16:creationId xmlns:a16="http://schemas.microsoft.com/office/drawing/2014/main" xmlns="" id="{A6C83612-2DEA-7E50-C072-4A0EE055FC03}"/>
              </a:ext>
            </a:extLst>
          </p:cNvPr>
          <p:cNvSpPr>
            <a:spLocks noGrp="1"/>
          </p:cNvSpPr>
          <p:nvPr>
            <p:ph type="sldNum" sz="quarter" idx="12"/>
          </p:nvPr>
        </p:nvSpPr>
        <p:spPr>
          <a:xfrm>
            <a:off x="9248553" y="6492874"/>
            <a:ext cx="2743200" cy="228601"/>
          </a:xfrm>
        </p:spPr>
        <p:txBody>
          <a:bodyPr/>
          <a:lstStyle/>
          <a:p>
            <a:fld id="{3FA5BFF6-73CA-4F19-BEA1-CF9DC41A6B23}" type="slidenum">
              <a:rPr lang="fr-FR" smtClean="0"/>
              <a:pPr/>
              <a:t>14</a:t>
            </a:fld>
            <a:endParaRPr lang="fr-FR" dirty="0"/>
          </a:p>
        </p:txBody>
      </p:sp>
      <p:graphicFrame>
        <p:nvGraphicFramePr>
          <p:cNvPr id="8" name="Tableau 7">
            <a:extLst>
              <a:ext uri="{FF2B5EF4-FFF2-40B4-BE49-F238E27FC236}">
                <a16:creationId xmlns:a16="http://schemas.microsoft.com/office/drawing/2014/main" xmlns="" id="{D7D93278-A108-4115-4A33-4A87D0FC23F1}"/>
              </a:ext>
            </a:extLst>
          </p:cNvPr>
          <p:cNvGraphicFramePr>
            <a:graphicFrameLocks noGrp="1"/>
          </p:cNvGraphicFramePr>
          <p:nvPr/>
        </p:nvGraphicFramePr>
        <p:xfrm>
          <a:off x="5715000" y="3882231"/>
          <a:ext cx="762000" cy="238125"/>
        </p:xfrm>
        <a:graphic>
          <a:graphicData uri="http://schemas.openxmlformats.org/drawingml/2006/table">
            <a:tbl>
              <a:tblPr>
                <a:tableStyleId>{5C22544A-7EE6-4342-B048-85BDC9FD1C3A}</a:tableStyleId>
              </a:tblPr>
              <a:tblGrid>
                <a:gridCol w="762000">
                  <a:extLst>
                    <a:ext uri="{9D8B030D-6E8A-4147-A177-3AD203B41FA5}">
                      <a16:colId xmlns:a16="http://schemas.microsoft.com/office/drawing/2014/main" xmlns="" val="2145878291"/>
                    </a:ext>
                  </a:extLst>
                </a:gridCol>
              </a:tblGrid>
              <a:tr h="238125">
                <a:tc>
                  <a:txBody>
                    <a:bodyPr/>
                    <a:lstStyle/>
                    <a:p>
                      <a:pPr algn="l" fontAlgn="b">
                        <a:buNone/>
                      </a:pPr>
                      <a:endParaRPr lang="fr-F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77269630"/>
                  </a:ext>
                </a:extLst>
              </a:tr>
            </a:tbl>
          </a:graphicData>
        </a:graphic>
      </p:graphicFrame>
      <p:graphicFrame>
        <p:nvGraphicFramePr>
          <p:cNvPr id="9" name="Tableau 8">
            <a:extLst>
              <a:ext uri="{FF2B5EF4-FFF2-40B4-BE49-F238E27FC236}">
                <a16:creationId xmlns:a16="http://schemas.microsoft.com/office/drawing/2014/main" xmlns="" id="{1B66996F-8A14-601C-3504-2FDD3582E81B}"/>
              </a:ext>
            </a:extLst>
          </p:cNvPr>
          <p:cNvGraphicFramePr>
            <a:graphicFrameLocks noGrp="1"/>
          </p:cNvGraphicFramePr>
          <p:nvPr/>
        </p:nvGraphicFramePr>
        <p:xfrm>
          <a:off x="2084438" y="2270124"/>
          <a:ext cx="9193162" cy="3668561"/>
        </p:xfrm>
        <a:graphic>
          <a:graphicData uri="http://schemas.openxmlformats.org/drawingml/2006/table">
            <a:tbl>
              <a:tblPr>
                <a:tableStyleId>{5C22544A-7EE6-4342-B048-85BDC9FD1C3A}</a:tableStyleId>
              </a:tblPr>
              <a:tblGrid>
                <a:gridCol w="1567052">
                  <a:extLst>
                    <a:ext uri="{9D8B030D-6E8A-4147-A177-3AD203B41FA5}">
                      <a16:colId xmlns:a16="http://schemas.microsoft.com/office/drawing/2014/main" xmlns="" val="3537465621"/>
                    </a:ext>
                  </a:extLst>
                </a:gridCol>
                <a:gridCol w="1501147">
                  <a:extLst>
                    <a:ext uri="{9D8B030D-6E8A-4147-A177-3AD203B41FA5}">
                      <a16:colId xmlns:a16="http://schemas.microsoft.com/office/drawing/2014/main" xmlns="" val="445558521"/>
                    </a:ext>
                  </a:extLst>
                </a:gridCol>
                <a:gridCol w="1359530">
                  <a:extLst>
                    <a:ext uri="{9D8B030D-6E8A-4147-A177-3AD203B41FA5}">
                      <a16:colId xmlns:a16="http://schemas.microsoft.com/office/drawing/2014/main" xmlns="" val="722943026"/>
                    </a:ext>
                  </a:extLst>
                </a:gridCol>
                <a:gridCol w="1263937">
                  <a:extLst>
                    <a:ext uri="{9D8B030D-6E8A-4147-A177-3AD203B41FA5}">
                      <a16:colId xmlns:a16="http://schemas.microsoft.com/office/drawing/2014/main" xmlns="" val="2652430232"/>
                    </a:ext>
                  </a:extLst>
                </a:gridCol>
                <a:gridCol w="1246235">
                  <a:extLst>
                    <a:ext uri="{9D8B030D-6E8A-4147-A177-3AD203B41FA5}">
                      <a16:colId xmlns:a16="http://schemas.microsoft.com/office/drawing/2014/main" xmlns="" val="586078432"/>
                    </a:ext>
                  </a:extLst>
                </a:gridCol>
                <a:gridCol w="1161265">
                  <a:extLst>
                    <a:ext uri="{9D8B030D-6E8A-4147-A177-3AD203B41FA5}">
                      <a16:colId xmlns:a16="http://schemas.microsoft.com/office/drawing/2014/main" xmlns="" val="4262351900"/>
                    </a:ext>
                  </a:extLst>
                </a:gridCol>
                <a:gridCol w="1093996">
                  <a:extLst>
                    <a:ext uri="{9D8B030D-6E8A-4147-A177-3AD203B41FA5}">
                      <a16:colId xmlns:a16="http://schemas.microsoft.com/office/drawing/2014/main" xmlns="" val="4160852568"/>
                    </a:ext>
                  </a:extLst>
                </a:gridCol>
              </a:tblGrid>
              <a:tr h="367119">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sng" strike="noStrike">
                          <a:effectLst/>
                        </a:rPr>
                        <a:t>2022-2023</a:t>
                      </a:r>
                      <a:endParaRPr lang="fr-FR" sz="1400" b="0"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sng" strike="noStrike">
                          <a:effectLst/>
                        </a:rPr>
                        <a:t>2023-2024</a:t>
                      </a:r>
                      <a:endParaRPr lang="fr-FR" sz="1400" b="0"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sng" strike="noStrike">
                          <a:effectLst/>
                        </a:rPr>
                        <a:t>2024-2025</a:t>
                      </a:r>
                      <a:endParaRPr lang="fr-FR" sz="1400" b="0"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sng" strike="noStrike">
                          <a:effectLst/>
                        </a:rPr>
                        <a:t> Variation </a:t>
                      </a:r>
                      <a:endParaRPr lang="fr-FR" sz="1400" b="0" i="0" u="sng"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033494582"/>
                  </a:ext>
                </a:extLst>
              </a:tr>
              <a:tr h="367119">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sng" strike="noStrike">
                          <a:effectLst/>
                        </a:rPr>
                        <a:t> annuelle </a:t>
                      </a:r>
                      <a:endParaRPr lang="fr-FR" sz="1400" b="0" i="0" u="sng"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86265523"/>
                  </a:ext>
                </a:extLst>
              </a:tr>
              <a:tr h="367119">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endParaRPr lang="fr-FR" sz="1400" b="0" i="0" u="sng"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442190545"/>
                  </a:ext>
                </a:extLst>
              </a:tr>
              <a:tr h="327784">
                <a:tc gridSpan="2">
                  <a:txBody>
                    <a:bodyPr/>
                    <a:lstStyle/>
                    <a:p>
                      <a:pPr algn="l" fontAlgn="b">
                        <a:buNone/>
                      </a:pPr>
                      <a:r>
                        <a:rPr lang="fr-FR" sz="1400" u="none" strike="noStrike">
                          <a:effectLst/>
                        </a:rPr>
                        <a:t># participants présentiels</a:t>
                      </a:r>
                      <a:endParaRPr lang="fr-FR" sz="14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fr-FR"/>
                    </a:p>
                  </a:txBody>
                  <a:tcPr/>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1 473 022</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1 496 411</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1 479 032</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none" strike="noStrike">
                          <a:effectLst/>
                        </a:rPr>
                        <a:t>-1,16%</a:t>
                      </a:r>
                      <a:endParaRPr lang="fr-FR"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797305083"/>
                  </a:ext>
                </a:extLst>
              </a:tr>
              <a:tr h="327784">
                <a:tc>
                  <a:txBody>
                    <a:bodyPr/>
                    <a:lstStyle/>
                    <a:p>
                      <a:pPr algn="l" fontAlgn="b">
                        <a:buNone/>
                      </a:pPr>
                      <a:r>
                        <a:rPr lang="fr-FR" sz="1400" u="none" strike="noStrike">
                          <a:effectLst/>
                        </a:rPr>
                        <a:t>Total numérique</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213 710</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182 251</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190 099</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none" strike="noStrike">
                          <a:effectLst/>
                        </a:rPr>
                        <a:t>4,31%</a:t>
                      </a:r>
                      <a:endParaRPr lang="fr-FR"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78692663"/>
                  </a:ext>
                </a:extLst>
              </a:tr>
              <a:tr h="600500">
                <a:tc>
                  <a:txBody>
                    <a:bodyPr/>
                    <a:lstStyle/>
                    <a:p>
                      <a:pPr algn="l" fontAlgn="b">
                        <a:buNone/>
                      </a:pPr>
                      <a:r>
                        <a:rPr lang="fr-FR" sz="1400" u="none" strike="noStrike">
                          <a:effectLst/>
                        </a:rPr>
                        <a:t># participants BBO</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52 490</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37 980</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54 908</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none" strike="noStrike">
                          <a:effectLst/>
                        </a:rPr>
                        <a:t>44,57%</a:t>
                      </a:r>
                      <a:endParaRPr lang="fr-FR"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246188752"/>
                  </a:ext>
                </a:extLst>
              </a:tr>
              <a:tr h="327784">
                <a:tc gridSpan="2">
                  <a:txBody>
                    <a:bodyPr/>
                    <a:lstStyle/>
                    <a:p>
                      <a:pPr algn="l" fontAlgn="b">
                        <a:buNone/>
                      </a:pPr>
                      <a:r>
                        <a:rPr lang="fr-FR" sz="1400" u="none" strike="noStrike">
                          <a:effectLst/>
                        </a:rPr>
                        <a:t># participants  Realbridge</a:t>
                      </a:r>
                      <a:endParaRPr lang="fr-FR" sz="14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fr-FR"/>
                    </a:p>
                  </a:txBody>
                  <a:tcPr/>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95 691</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97 656</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95 027</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none" strike="noStrike">
                          <a:effectLst/>
                        </a:rPr>
                        <a:t>-2,69%</a:t>
                      </a:r>
                      <a:endParaRPr lang="fr-FR"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410470731"/>
                  </a:ext>
                </a:extLst>
              </a:tr>
              <a:tr h="327784">
                <a:tc gridSpan="2">
                  <a:txBody>
                    <a:bodyPr/>
                    <a:lstStyle/>
                    <a:p>
                      <a:pPr algn="l" fontAlgn="b">
                        <a:buNone/>
                      </a:pPr>
                      <a:r>
                        <a:rPr lang="fr-FR" sz="1400" u="none" strike="noStrike">
                          <a:effectLst/>
                        </a:rPr>
                        <a:t># participants Funbridge</a:t>
                      </a:r>
                      <a:endParaRPr lang="fr-FR" sz="14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fr-FR"/>
                    </a:p>
                  </a:txBody>
                  <a:tcPr/>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65 529</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46 615</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none" strike="noStrike">
                          <a:effectLst/>
                        </a:rPr>
                        <a:t>40 164</a:t>
                      </a: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none" strike="noStrike">
                          <a:effectLst/>
                        </a:rPr>
                        <a:t>-13,84%</a:t>
                      </a:r>
                      <a:endParaRPr lang="fr-FR"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52517055"/>
                  </a:ext>
                </a:extLst>
              </a:tr>
              <a:tr h="327784">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885469823"/>
                  </a:ext>
                </a:extLst>
              </a:tr>
              <a:tr h="327784">
                <a:tc>
                  <a:txBody>
                    <a:bodyPr/>
                    <a:lstStyle/>
                    <a:p>
                      <a:pPr algn="l" fontAlgn="b">
                        <a:buNone/>
                      </a:pPr>
                      <a:r>
                        <a:rPr lang="fr-FR" sz="1400" u="sng" strike="noStrike">
                          <a:effectLst/>
                        </a:rPr>
                        <a:t>Total</a:t>
                      </a:r>
                      <a:endParaRPr lang="fr-FR" sz="1400" b="0" i="0" u="sng"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sng" strike="noStrike">
                        <a:solidFill>
                          <a:srgbClr val="000000"/>
                        </a:solidFill>
                        <a:effectLst/>
                        <a:latin typeface="Calibri" panose="020F0502020204030204" pitchFamily="34" charset="0"/>
                      </a:endParaRPr>
                    </a:p>
                  </a:txBody>
                  <a:tcPr marL="9525" marR="9525" marT="9525" marB="0" anchor="b"/>
                </a:tc>
                <a:tc>
                  <a:txBody>
                    <a:bodyPr/>
                    <a:lstStyle/>
                    <a:p>
                      <a:pPr algn="l" fontAlgn="b">
                        <a:buNone/>
                      </a:pPr>
                      <a:endParaRPr lang="fr-FR" sz="1400" b="0" i="0" u="sng"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sng" strike="noStrike">
                          <a:effectLst/>
                        </a:rPr>
                        <a:t>1 686 732</a:t>
                      </a:r>
                      <a:endParaRPr lang="fr-FR" sz="1400" b="0" i="0" u="sng"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sng" strike="noStrike">
                          <a:effectLst/>
                        </a:rPr>
                        <a:t>1 678 662</a:t>
                      </a:r>
                      <a:endParaRPr lang="fr-FR" sz="1400" b="0" i="0" u="sng" strike="noStrike">
                        <a:solidFill>
                          <a:srgbClr val="000000"/>
                        </a:solidFill>
                        <a:effectLst/>
                        <a:latin typeface="Calibri" panose="020F0502020204030204" pitchFamily="34" charset="0"/>
                      </a:endParaRPr>
                    </a:p>
                  </a:txBody>
                  <a:tcPr marL="9525" marR="9525" marT="9525" marB="0" anchor="b"/>
                </a:tc>
                <a:tc>
                  <a:txBody>
                    <a:bodyPr/>
                    <a:lstStyle/>
                    <a:p>
                      <a:pPr algn="r" fontAlgn="b">
                        <a:buNone/>
                      </a:pPr>
                      <a:r>
                        <a:rPr lang="fr-FR" sz="1400" u="sng" strike="noStrike">
                          <a:effectLst/>
                        </a:rPr>
                        <a:t>1 669 131</a:t>
                      </a:r>
                      <a:endParaRPr lang="fr-FR" sz="1400" b="0"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fr-FR" sz="1400" u="none" strike="noStrike" dirty="0">
                          <a:effectLst/>
                        </a:rPr>
                        <a:t>-0,57%</a:t>
                      </a:r>
                      <a:endParaRPr lang="fr-F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136948145"/>
                  </a:ext>
                </a:extLst>
              </a:tr>
            </a:tbl>
          </a:graphicData>
        </a:graphic>
      </p:graphicFrame>
    </p:spTree>
    <p:extLst>
      <p:ext uri="{BB962C8B-B14F-4D97-AF65-F5344CB8AC3E}">
        <p14:creationId xmlns:p14="http://schemas.microsoft.com/office/powerpoint/2010/main" xmlns="" val="254158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85E452C1-FD0F-5A45-A995-D515FDCE98EA}"/>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
        <p:nvSpPr>
          <p:cNvPr id="5" name="Titre 1">
            <a:extLst>
              <a:ext uri="{FF2B5EF4-FFF2-40B4-BE49-F238E27FC236}">
                <a16:creationId xmlns:a16="http://schemas.microsoft.com/office/drawing/2014/main" xmlns="" id="{9F165838-0611-E5B5-9698-05AA1B6BDC7E}"/>
              </a:ext>
            </a:extLst>
          </p:cNvPr>
          <p:cNvSpPr>
            <a:spLocks noGrp="1"/>
          </p:cNvSpPr>
          <p:nvPr>
            <p:ph type="title"/>
          </p:nvPr>
        </p:nvSpPr>
        <p:spPr>
          <a:xfrm>
            <a:off x="117987" y="728531"/>
            <a:ext cx="11873766" cy="512448"/>
          </a:xfrm>
        </p:spPr>
        <p:txBody>
          <a:bodyPr>
            <a:noAutofit/>
          </a:bodyPr>
          <a:lstStyle/>
          <a:p>
            <a:pPr algn="ctr"/>
            <a:r>
              <a:rPr lang="fr-BE" sz="4000" b="1" dirty="0">
                <a:solidFill>
                  <a:schemeClr val="accent5">
                    <a:lumMod val="75000"/>
                  </a:schemeClr>
                </a:solidFill>
              </a:rPr>
              <a:t>Budget 2025-2026   Produits</a:t>
            </a:r>
            <a:endParaRPr lang="fr-FR" sz="4000" b="1" dirty="0">
              <a:solidFill>
                <a:schemeClr val="accent5">
                  <a:lumMod val="75000"/>
                </a:schemeClr>
              </a:solidFill>
            </a:endParaRPr>
          </a:p>
        </p:txBody>
      </p:sp>
      <p:sp>
        <p:nvSpPr>
          <p:cNvPr id="7" name="Espace réservé du numéro de diapositive 6">
            <a:extLst>
              <a:ext uri="{FF2B5EF4-FFF2-40B4-BE49-F238E27FC236}">
                <a16:creationId xmlns:a16="http://schemas.microsoft.com/office/drawing/2014/main" xmlns="" id="{7293A3C7-E22A-79E9-72D2-CE0DBF8D0EB9}"/>
              </a:ext>
            </a:extLst>
          </p:cNvPr>
          <p:cNvSpPr>
            <a:spLocks noGrp="1"/>
          </p:cNvSpPr>
          <p:nvPr>
            <p:ph type="sldNum" sz="quarter" idx="12"/>
          </p:nvPr>
        </p:nvSpPr>
        <p:spPr>
          <a:xfrm>
            <a:off x="9248553" y="6492874"/>
            <a:ext cx="2743200" cy="228601"/>
          </a:xfrm>
        </p:spPr>
        <p:txBody>
          <a:bodyPr/>
          <a:lstStyle/>
          <a:p>
            <a:fld id="{3FA5BFF6-73CA-4F19-BEA1-CF9DC41A6B23}" type="slidenum">
              <a:rPr lang="fr-FR" smtClean="0"/>
              <a:pPr/>
              <a:t>15</a:t>
            </a:fld>
            <a:endParaRPr lang="fr-FR" dirty="0"/>
          </a:p>
        </p:txBody>
      </p:sp>
      <p:pic>
        <p:nvPicPr>
          <p:cNvPr id="8" name="Image 7">
            <a:extLst>
              <a:ext uri="{FF2B5EF4-FFF2-40B4-BE49-F238E27FC236}">
                <a16:creationId xmlns:a16="http://schemas.microsoft.com/office/drawing/2014/main" xmlns="" id="{CEEB8D14-E979-5BB6-C712-9181616141C1}"/>
              </a:ext>
            </a:extLst>
          </p:cNvPr>
          <p:cNvPicPr>
            <a:picLocks noChangeAspect="1"/>
          </p:cNvPicPr>
          <p:nvPr/>
        </p:nvPicPr>
        <p:blipFill>
          <a:blip r:embed="rId2"/>
          <a:stretch>
            <a:fillRect/>
          </a:stretch>
        </p:blipFill>
        <p:spPr>
          <a:xfrm>
            <a:off x="2519553" y="1766886"/>
            <a:ext cx="8542946" cy="3792665"/>
          </a:xfrm>
          <a:prstGeom prst="rect">
            <a:avLst/>
          </a:prstGeom>
        </p:spPr>
      </p:pic>
    </p:spTree>
    <p:extLst>
      <p:ext uri="{BB962C8B-B14F-4D97-AF65-F5344CB8AC3E}">
        <p14:creationId xmlns:p14="http://schemas.microsoft.com/office/powerpoint/2010/main" xmlns="" val="1511641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050F49D6-E0B4-4893-A6A2-B461A1CFAA11}"/>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
        <p:nvSpPr>
          <p:cNvPr id="5" name="Titre 1">
            <a:extLst>
              <a:ext uri="{FF2B5EF4-FFF2-40B4-BE49-F238E27FC236}">
                <a16:creationId xmlns:a16="http://schemas.microsoft.com/office/drawing/2014/main" xmlns="" id="{3735FB6D-C230-E7E6-1FE4-886DF413A974}"/>
              </a:ext>
            </a:extLst>
          </p:cNvPr>
          <p:cNvSpPr>
            <a:spLocks noGrp="1"/>
          </p:cNvSpPr>
          <p:nvPr>
            <p:ph type="title"/>
          </p:nvPr>
        </p:nvSpPr>
        <p:spPr>
          <a:xfrm>
            <a:off x="1252411" y="211193"/>
            <a:ext cx="9512301" cy="512448"/>
          </a:xfrm>
        </p:spPr>
        <p:txBody>
          <a:bodyPr>
            <a:noAutofit/>
          </a:bodyPr>
          <a:lstStyle/>
          <a:p>
            <a:pPr algn="ctr"/>
            <a:r>
              <a:rPr lang="fr-BE" sz="4000" b="1" dirty="0">
                <a:solidFill>
                  <a:schemeClr val="accent5">
                    <a:lumMod val="75000"/>
                  </a:schemeClr>
                </a:solidFill>
              </a:rPr>
              <a:t>Budget 2025-2026   Charges</a:t>
            </a:r>
            <a:endParaRPr lang="fr-FR" sz="4000" b="1" dirty="0">
              <a:solidFill>
                <a:schemeClr val="accent5">
                  <a:lumMod val="75000"/>
                </a:schemeClr>
              </a:solidFill>
            </a:endParaRPr>
          </a:p>
        </p:txBody>
      </p:sp>
      <p:sp>
        <p:nvSpPr>
          <p:cNvPr id="7" name="Espace réservé du numéro de diapositive 6">
            <a:extLst>
              <a:ext uri="{FF2B5EF4-FFF2-40B4-BE49-F238E27FC236}">
                <a16:creationId xmlns:a16="http://schemas.microsoft.com/office/drawing/2014/main" xmlns="" id="{53B24B49-A0C0-3C4B-4469-DF5FF2E9684D}"/>
              </a:ext>
            </a:extLst>
          </p:cNvPr>
          <p:cNvSpPr>
            <a:spLocks noGrp="1"/>
          </p:cNvSpPr>
          <p:nvPr>
            <p:ph type="sldNum" sz="quarter" idx="12"/>
          </p:nvPr>
        </p:nvSpPr>
        <p:spPr>
          <a:xfrm>
            <a:off x="8605460" y="6492874"/>
            <a:ext cx="2743200" cy="228601"/>
          </a:xfrm>
        </p:spPr>
        <p:txBody>
          <a:bodyPr/>
          <a:lstStyle/>
          <a:p>
            <a:fld id="{3FA5BFF6-73CA-4F19-BEA1-CF9DC41A6B23}" type="slidenum">
              <a:rPr lang="fr-FR" smtClean="0"/>
              <a:pPr/>
              <a:t>16</a:t>
            </a:fld>
            <a:endParaRPr lang="fr-FR" dirty="0"/>
          </a:p>
        </p:txBody>
      </p:sp>
      <p:sp>
        <p:nvSpPr>
          <p:cNvPr id="8" name="ZoneTexte 7">
            <a:extLst>
              <a:ext uri="{FF2B5EF4-FFF2-40B4-BE49-F238E27FC236}">
                <a16:creationId xmlns:a16="http://schemas.microsoft.com/office/drawing/2014/main" xmlns="" id="{717D015F-EBD2-F53D-AECB-2DA42143628E}"/>
              </a:ext>
            </a:extLst>
          </p:cNvPr>
          <p:cNvSpPr txBox="1"/>
          <p:nvPr/>
        </p:nvSpPr>
        <p:spPr>
          <a:xfrm>
            <a:off x="1252411" y="723641"/>
            <a:ext cx="10096250" cy="2088264"/>
          </a:xfrm>
          <a:prstGeom prst="rect">
            <a:avLst/>
          </a:prstGeom>
          <a:noFill/>
          <a:ln w="19050">
            <a:solidFill>
              <a:schemeClr val="bg2">
                <a:lumMod val="90000"/>
              </a:schemeClr>
            </a:solidFill>
          </a:ln>
        </p:spPr>
        <p:txBody>
          <a:bodyPr wrap="square">
            <a:spAutoFit/>
          </a:bodyPr>
          <a:lstStyle/>
          <a:p>
            <a:pPr>
              <a:lnSpc>
                <a:spcPct val="107000"/>
              </a:lnSpc>
              <a:spcAft>
                <a:spcPts val="800"/>
              </a:spcAft>
            </a:pPr>
            <a:r>
              <a:rPr lang="fr-FR" sz="2000" b="1" kern="100" dirty="0">
                <a:effectLst/>
                <a:ea typeface="Aptos" panose="020B0004020202020204" pitchFamily="34" charset="0"/>
                <a:cs typeface="Arial" panose="020B0604020202020204" pitchFamily="34" charset="0"/>
              </a:rPr>
              <a:t>HYPOTHESES PRINCIPALES</a:t>
            </a:r>
            <a:endParaRPr lang="fr-FR" sz="1400" b="1" kern="100" dirty="0">
              <a:effectLst/>
              <a:ea typeface="Aptos" panose="020B000402020202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fr-FR" sz="1600" kern="100" dirty="0">
                <a:effectLst/>
                <a:ea typeface="Aptos" panose="020B0004020202020204" pitchFamily="34" charset="0"/>
                <a:cs typeface="Arial" panose="020B0604020202020204" pitchFamily="34" charset="0"/>
              </a:rPr>
              <a:t>CONTINUITE DES INVESTISSEMENTS EN DEVELOPPEMENT ET ENSEIGNEMENT.</a:t>
            </a:r>
          </a:p>
          <a:p>
            <a:pPr marL="342900" lvl="0" indent="-342900">
              <a:lnSpc>
                <a:spcPct val="107000"/>
              </a:lnSpc>
              <a:buFont typeface="Wingdings" panose="05000000000000000000" pitchFamily="2" charset="2"/>
              <a:buChar char="§"/>
            </a:pPr>
            <a:r>
              <a:rPr lang="fr-FR" sz="1600" kern="100" dirty="0">
                <a:effectLst/>
                <a:ea typeface="Aptos" panose="020B0004020202020204" pitchFamily="34" charset="0"/>
                <a:cs typeface="Arial" panose="020B0604020202020204" pitchFamily="34" charset="0"/>
              </a:rPr>
              <a:t>GESTION STRICTE DES EFFECTIFS  28 ETP. </a:t>
            </a:r>
            <a:endParaRPr lang="fr-FR" sz="1600" kern="100" dirty="0">
              <a:ea typeface="Aptos" panose="020B000402020202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fr-FR" sz="1600" kern="100" dirty="0">
                <a:effectLst/>
                <a:ea typeface="Aptos" panose="020B0004020202020204" pitchFamily="34" charset="0"/>
                <a:cs typeface="Arial" panose="020B0604020202020204" pitchFamily="34" charset="0"/>
              </a:rPr>
              <a:t>FRAIS DE STRUCTURE OPERATIONNELS STABLES.</a:t>
            </a:r>
          </a:p>
          <a:p>
            <a:pPr marL="342900" marR="1350645" lvl="0" indent="-342900">
              <a:lnSpc>
                <a:spcPct val="107000"/>
              </a:lnSpc>
              <a:spcAft>
                <a:spcPts val="800"/>
              </a:spcAft>
              <a:buFont typeface="Wingdings" panose="05000000000000000000" pitchFamily="2" charset="2"/>
              <a:buChar char="§"/>
            </a:pPr>
            <a:r>
              <a:rPr lang="fr-FR" sz="1600" kern="100" dirty="0">
                <a:effectLst/>
                <a:ea typeface="Aptos" panose="020B0004020202020204" pitchFamily="34" charset="0"/>
                <a:cs typeface="Arial" panose="020B0604020202020204" pitchFamily="34" charset="0"/>
              </a:rPr>
              <a:t>CHARGES DE LA DSI EN HAUSSE COMPTE TENU DES AMORTISSEMENTS IMMOBILISATIONS INCORPORELLES (BUDGET PRESTATIONS INFORMATIQUES DE 600K€ POUR FINALISER MIGRATION EN COURS)</a:t>
            </a:r>
          </a:p>
        </p:txBody>
      </p:sp>
      <p:pic>
        <p:nvPicPr>
          <p:cNvPr id="9" name="Image 8">
            <a:extLst>
              <a:ext uri="{FF2B5EF4-FFF2-40B4-BE49-F238E27FC236}">
                <a16:creationId xmlns:a16="http://schemas.microsoft.com/office/drawing/2014/main" xmlns="" id="{73264E00-9FB1-68AC-6BEE-34435FC93E87}"/>
              </a:ext>
            </a:extLst>
          </p:cNvPr>
          <p:cNvPicPr>
            <a:picLocks noChangeAspect="1"/>
          </p:cNvPicPr>
          <p:nvPr/>
        </p:nvPicPr>
        <p:blipFill>
          <a:blip r:embed="rId2"/>
          <a:stretch>
            <a:fillRect/>
          </a:stretch>
        </p:blipFill>
        <p:spPr>
          <a:xfrm>
            <a:off x="2511170" y="3047427"/>
            <a:ext cx="7305675" cy="3209925"/>
          </a:xfrm>
          <a:prstGeom prst="rect">
            <a:avLst/>
          </a:prstGeom>
        </p:spPr>
      </p:pic>
    </p:spTree>
    <p:extLst>
      <p:ext uri="{BB962C8B-B14F-4D97-AF65-F5344CB8AC3E}">
        <p14:creationId xmlns:p14="http://schemas.microsoft.com/office/powerpoint/2010/main" xmlns="" val="4057504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5217E575-4135-8D85-833F-77BFF9DAE5F3}"/>
              </a:ext>
            </a:extLst>
          </p:cNvPr>
          <p:cNvSpPr>
            <a:spLocks noGrp="1"/>
          </p:cNvSpPr>
          <p:nvPr>
            <p:ph type="ftr" sz="quarter" idx="11"/>
          </p:nvPr>
        </p:nvSpPr>
        <p:spPr/>
        <p:txBody>
          <a:bodyPr/>
          <a:lstStyle/>
          <a:p>
            <a:r>
              <a:rPr lang="fr-FR"/>
              <a:t>Assemblée Générale Ordinaire du 20 novembre 2025</a:t>
            </a:r>
            <a:endParaRPr lang="en-US"/>
          </a:p>
        </p:txBody>
      </p:sp>
      <p:graphicFrame>
        <p:nvGraphicFramePr>
          <p:cNvPr id="5" name="Tableau 4">
            <a:extLst>
              <a:ext uri="{FF2B5EF4-FFF2-40B4-BE49-F238E27FC236}">
                <a16:creationId xmlns:a16="http://schemas.microsoft.com/office/drawing/2014/main" xmlns="" id="{7ABF2E77-A4A0-D392-80B8-B838F100B860}"/>
              </a:ext>
            </a:extLst>
          </p:cNvPr>
          <p:cNvGraphicFramePr>
            <a:graphicFrameLocks noGrp="1"/>
          </p:cNvGraphicFramePr>
          <p:nvPr/>
        </p:nvGraphicFramePr>
        <p:xfrm>
          <a:off x="3008673" y="806244"/>
          <a:ext cx="9037575" cy="6003709"/>
        </p:xfrm>
        <a:graphic>
          <a:graphicData uri="http://schemas.openxmlformats.org/drawingml/2006/table">
            <a:tbl>
              <a:tblPr/>
              <a:tblGrid>
                <a:gridCol w="3059687">
                  <a:extLst>
                    <a:ext uri="{9D8B030D-6E8A-4147-A177-3AD203B41FA5}">
                      <a16:colId xmlns:a16="http://schemas.microsoft.com/office/drawing/2014/main" xmlns="" val="399995116"/>
                    </a:ext>
                  </a:extLst>
                </a:gridCol>
                <a:gridCol w="1733232">
                  <a:extLst>
                    <a:ext uri="{9D8B030D-6E8A-4147-A177-3AD203B41FA5}">
                      <a16:colId xmlns:a16="http://schemas.microsoft.com/office/drawing/2014/main" xmlns="" val="3670613170"/>
                    </a:ext>
                  </a:extLst>
                </a:gridCol>
                <a:gridCol w="1061164">
                  <a:extLst>
                    <a:ext uri="{9D8B030D-6E8A-4147-A177-3AD203B41FA5}">
                      <a16:colId xmlns:a16="http://schemas.microsoft.com/office/drawing/2014/main" xmlns="" val="1873865742"/>
                    </a:ext>
                  </a:extLst>
                </a:gridCol>
                <a:gridCol w="1061164">
                  <a:extLst>
                    <a:ext uri="{9D8B030D-6E8A-4147-A177-3AD203B41FA5}">
                      <a16:colId xmlns:a16="http://schemas.microsoft.com/office/drawing/2014/main" xmlns="" val="2139599043"/>
                    </a:ext>
                  </a:extLst>
                </a:gridCol>
                <a:gridCol w="1061164">
                  <a:extLst>
                    <a:ext uri="{9D8B030D-6E8A-4147-A177-3AD203B41FA5}">
                      <a16:colId xmlns:a16="http://schemas.microsoft.com/office/drawing/2014/main" xmlns="" val="1300223813"/>
                    </a:ext>
                  </a:extLst>
                </a:gridCol>
                <a:gridCol w="1061164">
                  <a:extLst>
                    <a:ext uri="{9D8B030D-6E8A-4147-A177-3AD203B41FA5}">
                      <a16:colId xmlns:a16="http://schemas.microsoft.com/office/drawing/2014/main" xmlns="" val="1172327747"/>
                    </a:ext>
                  </a:extLst>
                </a:gridCol>
              </a:tblGrid>
              <a:tr h="192804">
                <a:tc>
                  <a:txBody>
                    <a:bodyPr/>
                    <a:lstStyle/>
                    <a:p>
                      <a:pPr algn="l" fontAlgn="b">
                        <a:buNone/>
                      </a:pPr>
                      <a:endParaRPr lang="fr-FR" sz="800" b="0" i="0" u="none" strike="noStrike">
                        <a:solidFill>
                          <a:srgbClr val="000000"/>
                        </a:solidFill>
                        <a:effectLst/>
                        <a:latin typeface="Aptos Narrow" panose="020B0004020202020204" pitchFamily="34" charset="0"/>
                      </a:endParaRPr>
                    </a:p>
                  </a:txBody>
                  <a:tcPr marL="3592" marR="3592" marT="359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Offert</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Offert</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Ecart</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Licences</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 Ecart</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821340273"/>
                  </a:ext>
                </a:extLst>
              </a:tr>
              <a:tr h="192804">
                <a:tc>
                  <a:txBody>
                    <a:bodyPr/>
                    <a:lstStyle/>
                    <a:p>
                      <a:pPr algn="l" fontAlgn="b">
                        <a:buNone/>
                      </a:pPr>
                      <a:endParaRPr lang="fr-FR" sz="800" b="0" i="0" u="none" strike="noStrike">
                        <a:solidFill>
                          <a:srgbClr val="000000"/>
                        </a:solidFill>
                        <a:effectLst/>
                        <a:latin typeface="Aptos Narrow" panose="020B0004020202020204" pitchFamily="34" charset="0"/>
                      </a:endParaRPr>
                    </a:p>
                  </a:txBody>
                  <a:tcPr marL="3592" marR="3592" marT="35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2024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2025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 </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Fin 2024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1" i="0" u="none" strike="noStrike">
                          <a:solidFill>
                            <a:srgbClr val="000000"/>
                          </a:solidFill>
                          <a:effectLst/>
                          <a:latin typeface="Aptos Narrow" panose="020B0004020202020204" pitchFamily="34" charset="0"/>
                        </a:rPr>
                        <a:t> </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880227553"/>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du Val De Seine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181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272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91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buNone/>
                      </a:pPr>
                      <a:r>
                        <a:rPr lang="fr-FR" sz="800" b="0" i="0" u="none" strike="noStrike">
                          <a:solidFill>
                            <a:srgbClr val="000000"/>
                          </a:solidFill>
                          <a:effectLst/>
                          <a:latin typeface="Aptos Narrow" panose="020B0004020202020204" pitchFamily="34" charset="0"/>
                        </a:rPr>
                        <a:t>5131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0E5"/>
                    </a:solidFill>
                  </a:tcPr>
                </a:tc>
                <a:extLst>
                  <a:ext uri="{0D108BD9-81ED-4DB2-BD59-A6C34878D82A}">
                    <a16:rowId xmlns:a16="http://schemas.microsoft.com/office/drawing/2014/main" xmlns="" val="2465323012"/>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du Lyonnais</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82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142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60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D5AC"/>
                    </a:solidFill>
                  </a:tcPr>
                </a:tc>
                <a:tc>
                  <a:txBody>
                    <a:bodyPr/>
                    <a:lstStyle/>
                    <a:p>
                      <a:pPr algn="ctr" fontAlgn="b">
                        <a:buNone/>
                      </a:pPr>
                      <a:r>
                        <a:rPr lang="fr-FR" sz="800" b="0" i="0" u="none" strike="noStrike">
                          <a:solidFill>
                            <a:srgbClr val="000000"/>
                          </a:solidFill>
                          <a:effectLst/>
                          <a:latin typeface="Aptos Narrow" panose="020B0004020202020204" pitchFamily="34" charset="0"/>
                        </a:rPr>
                        <a:t>3832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2E9"/>
                    </a:solidFill>
                  </a:tcPr>
                </a:tc>
                <a:extLst>
                  <a:ext uri="{0D108BD9-81ED-4DB2-BD59-A6C34878D82A}">
                    <a16:rowId xmlns:a16="http://schemas.microsoft.com/office/drawing/2014/main" xmlns="" val="291854001"/>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Bretagne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116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157</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41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E3CA"/>
                    </a:solidFill>
                  </a:tcPr>
                </a:tc>
                <a:tc>
                  <a:txBody>
                    <a:bodyPr/>
                    <a:lstStyle/>
                    <a:p>
                      <a:pPr algn="ctr" fontAlgn="b">
                        <a:buNone/>
                      </a:pPr>
                      <a:r>
                        <a:rPr lang="fr-FR" sz="800" b="0" i="0" u="none" strike="noStrike">
                          <a:solidFill>
                            <a:srgbClr val="000000"/>
                          </a:solidFill>
                          <a:effectLst/>
                          <a:latin typeface="Aptos Narrow" panose="020B0004020202020204" pitchFamily="34" charset="0"/>
                        </a:rPr>
                        <a:t>3287</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5EF"/>
                    </a:solidFill>
                  </a:tcPr>
                </a:tc>
                <a:extLst>
                  <a:ext uri="{0D108BD9-81ED-4DB2-BD59-A6C34878D82A}">
                    <a16:rowId xmlns:a16="http://schemas.microsoft.com/office/drawing/2014/main" xmlns="" val="1220918301"/>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du Languedoc</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81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114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33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E9D7"/>
                    </a:solidFill>
                  </a:tcPr>
                </a:tc>
                <a:tc>
                  <a:txBody>
                    <a:bodyPr/>
                    <a:lstStyle/>
                    <a:p>
                      <a:pPr algn="ctr" fontAlgn="b">
                        <a:buNone/>
                      </a:pPr>
                      <a:r>
                        <a:rPr lang="fr-FR" sz="800" b="0" i="0" u="none" strike="noStrike">
                          <a:solidFill>
                            <a:srgbClr val="000000"/>
                          </a:solidFill>
                          <a:effectLst/>
                          <a:latin typeface="Aptos Narrow" panose="020B0004020202020204" pitchFamily="34" charset="0"/>
                        </a:rPr>
                        <a:t>3198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F7F3"/>
                    </a:solidFill>
                  </a:tcPr>
                </a:tc>
                <a:extLst>
                  <a:ext uri="{0D108BD9-81ED-4DB2-BD59-A6C34878D82A}">
                    <a16:rowId xmlns:a16="http://schemas.microsoft.com/office/drawing/2014/main" xmlns="" val="685588274"/>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Guyenne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96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127</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31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EBDA"/>
                    </a:solidFill>
                  </a:tcPr>
                </a:tc>
                <a:tc>
                  <a:txBody>
                    <a:bodyPr/>
                    <a:lstStyle/>
                    <a:p>
                      <a:pPr algn="ctr" fontAlgn="b">
                        <a:buNone/>
                      </a:pPr>
                      <a:r>
                        <a:rPr lang="fr-FR" sz="800" b="0" i="0" u="none" strike="noStrike">
                          <a:solidFill>
                            <a:srgbClr val="000000"/>
                          </a:solidFill>
                          <a:effectLst/>
                          <a:latin typeface="Aptos Narrow" panose="020B0004020202020204" pitchFamily="34" charset="0"/>
                        </a:rPr>
                        <a:t>2562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5F0"/>
                    </a:solidFill>
                  </a:tcPr>
                </a:tc>
                <a:extLst>
                  <a:ext uri="{0D108BD9-81ED-4DB2-BD59-A6C34878D82A}">
                    <a16:rowId xmlns:a16="http://schemas.microsoft.com/office/drawing/2014/main" xmlns="" val="1913851165"/>
                  </a:ext>
                </a:extLst>
              </a:tr>
              <a:tr h="192804">
                <a:tc>
                  <a:txBody>
                    <a:bodyPr/>
                    <a:lstStyle/>
                    <a:p>
                      <a:pPr algn="l" fontAlgn="b">
                        <a:buNone/>
                      </a:pPr>
                      <a:r>
                        <a:rPr lang="fr-FR" sz="800" b="1" i="0" u="none" strike="noStrike" dirty="0">
                          <a:solidFill>
                            <a:srgbClr val="000000"/>
                          </a:solidFill>
                          <a:effectLst/>
                          <a:latin typeface="Aptos Narrow" panose="020B0004020202020204" pitchFamily="34" charset="0"/>
                        </a:rPr>
                        <a:t>Comité d'Auvergne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42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71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ECDD"/>
                    </a:solidFill>
                  </a:tcPr>
                </a:tc>
                <a:tc>
                  <a:txBody>
                    <a:bodyPr/>
                    <a:lstStyle/>
                    <a:p>
                      <a:pPr algn="ctr" fontAlgn="b">
                        <a:buNone/>
                      </a:pPr>
                      <a:r>
                        <a:rPr lang="fr-FR" sz="800" b="0" i="0" u="none" strike="noStrike">
                          <a:solidFill>
                            <a:srgbClr val="000000"/>
                          </a:solidFill>
                          <a:effectLst/>
                          <a:latin typeface="Aptos Narrow" panose="020B0004020202020204" pitchFamily="34" charset="0"/>
                        </a:rPr>
                        <a:t>1605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0E4"/>
                    </a:solidFill>
                  </a:tcPr>
                </a:tc>
                <a:extLst>
                  <a:ext uri="{0D108BD9-81ED-4DB2-BD59-A6C34878D82A}">
                    <a16:rowId xmlns:a16="http://schemas.microsoft.com/office/drawing/2014/main" xmlns="" val="1809670046"/>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Côte D'Azur</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79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107</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EDDE"/>
                    </a:solidFill>
                  </a:tcPr>
                </a:tc>
                <a:tc>
                  <a:txBody>
                    <a:bodyPr/>
                    <a:lstStyle/>
                    <a:p>
                      <a:pPr algn="ctr" fontAlgn="b">
                        <a:buNone/>
                      </a:pPr>
                      <a:r>
                        <a:rPr lang="fr-FR" sz="800" b="0" i="0" u="none" strike="noStrike">
                          <a:solidFill>
                            <a:srgbClr val="000000"/>
                          </a:solidFill>
                          <a:effectLst/>
                          <a:latin typeface="Aptos Narrow" panose="020B0004020202020204" pitchFamily="34" charset="0"/>
                        </a:rPr>
                        <a:t>2754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F7F3"/>
                    </a:solidFill>
                  </a:tcPr>
                </a:tc>
                <a:extLst>
                  <a:ext uri="{0D108BD9-81ED-4DB2-BD59-A6C34878D82A}">
                    <a16:rowId xmlns:a16="http://schemas.microsoft.com/office/drawing/2014/main" xmlns="" val="2623266540"/>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Dauphine-Savoie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95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120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FE3"/>
                    </a:solidFill>
                  </a:tcPr>
                </a:tc>
                <a:tc>
                  <a:txBody>
                    <a:bodyPr/>
                    <a:lstStyle/>
                    <a:p>
                      <a:pPr algn="ctr" fontAlgn="b">
                        <a:buNone/>
                      </a:pPr>
                      <a:r>
                        <a:rPr lang="fr-FR" sz="800" b="0" i="0" u="none" strike="noStrike">
                          <a:solidFill>
                            <a:srgbClr val="000000"/>
                          </a:solidFill>
                          <a:effectLst/>
                          <a:latin typeface="Aptos Narrow" panose="020B0004020202020204" pitchFamily="34" charset="0"/>
                        </a:rPr>
                        <a:t>3567</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0,7%</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F9"/>
                    </a:solidFill>
                  </a:tcPr>
                </a:tc>
                <a:extLst>
                  <a:ext uri="{0D108BD9-81ED-4DB2-BD59-A6C34878D82A}">
                    <a16:rowId xmlns:a16="http://schemas.microsoft.com/office/drawing/2014/main" xmlns="" val="1738378022"/>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Lorraine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33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52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4ED"/>
                    </a:solidFill>
                  </a:tcPr>
                </a:tc>
                <a:tc>
                  <a:txBody>
                    <a:bodyPr/>
                    <a:lstStyle/>
                    <a:p>
                      <a:pPr algn="ctr" fontAlgn="b">
                        <a:buNone/>
                      </a:pPr>
                      <a:r>
                        <a:rPr lang="fr-FR" sz="800" b="0" i="0" u="none" strike="noStrike">
                          <a:solidFill>
                            <a:srgbClr val="000000"/>
                          </a:solidFill>
                          <a:effectLst/>
                          <a:latin typeface="Aptos Narrow" panose="020B0004020202020204" pitchFamily="34" charset="0"/>
                        </a:rPr>
                        <a:t>1512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5EF"/>
                    </a:solidFill>
                  </a:tcPr>
                </a:tc>
                <a:extLst>
                  <a:ext uri="{0D108BD9-81ED-4DB2-BD59-A6C34878D82A}">
                    <a16:rowId xmlns:a16="http://schemas.microsoft.com/office/drawing/2014/main" xmlns="" val="675073313"/>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Corse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F4EE"/>
                    </a:solidFill>
                  </a:tcPr>
                </a:tc>
                <a:tc>
                  <a:txBody>
                    <a:bodyPr/>
                    <a:lstStyle/>
                    <a:p>
                      <a:pPr algn="ctr" fontAlgn="b">
                        <a:buNone/>
                      </a:pPr>
                      <a:r>
                        <a:rPr lang="fr-FR" sz="800" b="0" i="0" u="none" strike="noStrike">
                          <a:solidFill>
                            <a:srgbClr val="000000"/>
                          </a:solidFill>
                          <a:effectLst/>
                          <a:latin typeface="Aptos Narrow" panose="020B0004020202020204" pitchFamily="34" charset="0"/>
                        </a:rPr>
                        <a:t>250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7,2%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3613717647"/>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Champagne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30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F7F3"/>
                    </a:solidFill>
                  </a:tcPr>
                </a:tc>
                <a:tc>
                  <a:txBody>
                    <a:bodyPr/>
                    <a:lstStyle/>
                    <a:p>
                      <a:pPr algn="ctr" fontAlgn="b">
                        <a:buNone/>
                      </a:pPr>
                      <a:r>
                        <a:rPr lang="fr-FR" sz="800" b="0" i="0" u="none" strike="noStrike">
                          <a:solidFill>
                            <a:srgbClr val="000000"/>
                          </a:solidFill>
                          <a:effectLst/>
                          <a:latin typeface="Aptos Narrow" panose="020B0004020202020204" pitchFamily="34" charset="0"/>
                        </a:rPr>
                        <a:t>814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FE3"/>
                    </a:solidFill>
                  </a:tcPr>
                </a:tc>
                <a:extLst>
                  <a:ext uri="{0D108BD9-81ED-4DB2-BD59-A6C34878D82A}">
                    <a16:rowId xmlns:a16="http://schemas.microsoft.com/office/drawing/2014/main" xmlns="" val="2028758192"/>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d'Anjou</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151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161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AFB"/>
                    </a:solidFill>
                  </a:tcPr>
                </a:tc>
                <a:tc>
                  <a:txBody>
                    <a:bodyPr/>
                    <a:lstStyle/>
                    <a:p>
                      <a:pPr algn="ctr" fontAlgn="b">
                        <a:buNone/>
                      </a:pPr>
                      <a:r>
                        <a:rPr lang="fr-FR" sz="800" b="0" i="0" u="none" strike="noStrike">
                          <a:solidFill>
                            <a:srgbClr val="000000"/>
                          </a:solidFill>
                          <a:effectLst/>
                          <a:latin typeface="Aptos Narrow" panose="020B0004020202020204" pitchFamily="34" charset="0"/>
                        </a:rPr>
                        <a:t>4108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3F6"/>
                    </a:solidFill>
                  </a:tcPr>
                </a:tc>
                <a:extLst>
                  <a:ext uri="{0D108BD9-81ED-4DB2-BD59-A6C34878D82A}">
                    <a16:rowId xmlns:a16="http://schemas.microsoft.com/office/drawing/2014/main" xmlns="" val="1109224035"/>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CBOME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BFC"/>
                    </a:solidFill>
                  </a:tcPr>
                </a:tc>
                <a:tc>
                  <a:txBody>
                    <a:bodyPr/>
                    <a:lstStyle/>
                    <a:p>
                      <a:pPr algn="ctr" fontAlgn="b">
                        <a:buNone/>
                      </a:pPr>
                      <a:r>
                        <a:rPr lang="fr-FR" sz="800" b="0" i="0" u="none" strike="noStrike">
                          <a:solidFill>
                            <a:srgbClr val="000000"/>
                          </a:solidFill>
                          <a:effectLst/>
                          <a:latin typeface="Aptos Narrow" panose="020B0004020202020204" pitchFamily="34" charset="0"/>
                        </a:rPr>
                        <a:t>485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FE3"/>
                    </a:solidFill>
                  </a:tcPr>
                </a:tc>
                <a:extLst>
                  <a:ext uri="{0D108BD9-81ED-4DB2-BD59-A6C34878D82A}">
                    <a16:rowId xmlns:a16="http://schemas.microsoft.com/office/drawing/2014/main" xmlns="" val="590840968"/>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l'Orléanais</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72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80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CFE"/>
                    </a:solidFill>
                  </a:tcPr>
                </a:tc>
                <a:tc>
                  <a:txBody>
                    <a:bodyPr/>
                    <a:lstStyle/>
                    <a:p>
                      <a:pPr algn="ctr" fontAlgn="b">
                        <a:buNone/>
                      </a:pPr>
                      <a:r>
                        <a:rPr lang="fr-FR" sz="800" b="0" i="0" u="none" strike="noStrike">
                          <a:solidFill>
                            <a:srgbClr val="000000"/>
                          </a:solidFill>
                          <a:effectLst/>
                          <a:latin typeface="Aptos Narrow" panose="020B0004020202020204" pitchFamily="34" charset="0"/>
                        </a:rPr>
                        <a:t>2592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7FA"/>
                    </a:solidFill>
                  </a:tcPr>
                </a:tc>
                <a:extLst>
                  <a:ext uri="{0D108BD9-81ED-4DB2-BD59-A6C34878D82A}">
                    <a16:rowId xmlns:a16="http://schemas.microsoft.com/office/drawing/2014/main" xmlns="" val="239233747"/>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d'Alsace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36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43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7</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buNone/>
                      </a:pPr>
                      <a:r>
                        <a:rPr lang="fr-FR" sz="800" b="0" i="0" u="none" strike="noStrike">
                          <a:solidFill>
                            <a:srgbClr val="000000"/>
                          </a:solidFill>
                          <a:effectLst/>
                          <a:latin typeface="Aptos Narrow" panose="020B0004020202020204" pitchFamily="34" charset="0"/>
                        </a:rPr>
                        <a:t>861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9F7"/>
                    </a:solidFill>
                  </a:tcPr>
                </a:tc>
                <a:extLst>
                  <a:ext uri="{0D108BD9-81ED-4DB2-BD59-A6C34878D82A}">
                    <a16:rowId xmlns:a16="http://schemas.microsoft.com/office/drawing/2014/main" xmlns="" val="4109212086"/>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l'Adour</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55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62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7</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buNone/>
                      </a:pPr>
                      <a:r>
                        <a:rPr lang="fr-FR" sz="800" b="0" i="0" u="none" strike="noStrike">
                          <a:solidFill>
                            <a:srgbClr val="000000"/>
                          </a:solidFill>
                          <a:effectLst/>
                          <a:latin typeface="Aptos Narrow" panose="020B0004020202020204" pitchFamily="34" charset="0"/>
                        </a:rPr>
                        <a:t>1974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AFD"/>
                    </a:solidFill>
                  </a:tcPr>
                </a:tc>
                <a:extLst>
                  <a:ext uri="{0D108BD9-81ED-4DB2-BD59-A6C34878D82A}">
                    <a16:rowId xmlns:a16="http://schemas.microsoft.com/office/drawing/2014/main" xmlns="" val="2014205877"/>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Asmyl</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17</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9FB"/>
                    </a:solidFill>
                  </a:tcPr>
                </a:tc>
                <a:tc>
                  <a:txBody>
                    <a:bodyPr/>
                    <a:lstStyle/>
                    <a:p>
                      <a:pPr algn="ctr" fontAlgn="b">
                        <a:buNone/>
                      </a:pPr>
                      <a:r>
                        <a:rPr lang="fr-FR" sz="800" b="0" i="0" u="none" strike="noStrike">
                          <a:solidFill>
                            <a:srgbClr val="000000"/>
                          </a:solidFill>
                          <a:effectLst/>
                          <a:latin typeface="Aptos Narrow" panose="020B0004020202020204" pitchFamily="34" charset="0"/>
                        </a:rPr>
                        <a:t>1189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BFD"/>
                    </a:solidFill>
                  </a:tcPr>
                </a:tc>
                <a:extLst>
                  <a:ext uri="{0D108BD9-81ED-4DB2-BD59-A6C34878D82A}">
                    <a16:rowId xmlns:a16="http://schemas.microsoft.com/office/drawing/2014/main" xmlns="" val="3674813365"/>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Picardie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6F8"/>
                    </a:solidFill>
                  </a:tcPr>
                </a:tc>
                <a:tc>
                  <a:txBody>
                    <a:bodyPr/>
                    <a:lstStyle/>
                    <a:p>
                      <a:pPr algn="ctr" fontAlgn="b">
                        <a:buNone/>
                      </a:pPr>
                      <a:r>
                        <a:rPr lang="fr-FR" sz="800" b="0" i="0" u="none" strike="noStrike">
                          <a:solidFill>
                            <a:srgbClr val="000000"/>
                          </a:solidFill>
                          <a:effectLst/>
                          <a:latin typeface="Aptos Narrow" panose="020B0004020202020204" pitchFamily="34" charset="0"/>
                        </a:rPr>
                        <a:t>1286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xmlns="" val="3591974294"/>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des Flandres</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85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89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3F5"/>
                    </a:solidFill>
                  </a:tcPr>
                </a:tc>
                <a:tc>
                  <a:txBody>
                    <a:bodyPr/>
                    <a:lstStyle/>
                    <a:p>
                      <a:pPr algn="ctr" fontAlgn="b">
                        <a:buNone/>
                      </a:pPr>
                      <a:r>
                        <a:rPr lang="fr-FR" sz="800" b="0" i="0" u="none" strike="noStrike">
                          <a:solidFill>
                            <a:srgbClr val="000000"/>
                          </a:solidFill>
                          <a:effectLst/>
                          <a:latin typeface="Aptos Narrow" panose="020B0004020202020204" pitchFamily="34" charset="0"/>
                        </a:rPr>
                        <a:t>2544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EF1"/>
                    </a:solidFill>
                  </a:tcPr>
                </a:tc>
                <a:extLst>
                  <a:ext uri="{0D108BD9-81ED-4DB2-BD59-A6C34878D82A}">
                    <a16:rowId xmlns:a16="http://schemas.microsoft.com/office/drawing/2014/main" xmlns="" val="1468509525"/>
                  </a:ext>
                </a:extLst>
              </a:tr>
              <a:tr h="219589">
                <a:tc>
                  <a:txBody>
                    <a:bodyPr/>
                    <a:lstStyle/>
                    <a:p>
                      <a:pPr algn="l" fontAlgn="b">
                        <a:buNone/>
                      </a:pPr>
                      <a:r>
                        <a:rPr lang="fr-FR" sz="800" b="1" i="0" u="none" strike="noStrike">
                          <a:solidFill>
                            <a:srgbClr val="000000"/>
                          </a:solidFill>
                          <a:effectLst/>
                          <a:latin typeface="Aptos Narrow" panose="020B0004020202020204" pitchFamily="34" charset="0"/>
                        </a:rPr>
                        <a:t>Comité de Bourgogne/ Franche-Comté</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45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48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0F2"/>
                    </a:solidFill>
                  </a:tcPr>
                </a:tc>
                <a:tc>
                  <a:txBody>
                    <a:bodyPr/>
                    <a:lstStyle/>
                    <a:p>
                      <a:pPr algn="ctr" fontAlgn="b">
                        <a:buNone/>
                      </a:pPr>
                      <a:r>
                        <a:rPr lang="fr-FR" sz="800" b="0" i="0" u="none" strike="noStrike">
                          <a:solidFill>
                            <a:srgbClr val="000000"/>
                          </a:solidFill>
                          <a:effectLst/>
                          <a:latin typeface="Aptos Narrow" panose="020B0004020202020204" pitchFamily="34" charset="0"/>
                        </a:rPr>
                        <a:t>1443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1F4"/>
                    </a:solidFill>
                  </a:tcPr>
                </a:tc>
                <a:extLst>
                  <a:ext uri="{0D108BD9-81ED-4DB2-BD59-A6C34878D82A}">
                    <a16:rowId xmlns:a16="http://schemas.microsoft.com/office/drawing/2014/main" xmlns="" val="1565589376"/>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du Hurepoix</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122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124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DEF"/>
                    </a:solidFill>
                  </a:tcPr>
                </a:tc>
                <a:tc>
                  <a:txBody>
                    <a:bodyPr/>
                    <a:lstStyle/>
                    <a:p>
                      <a:pPr algn="ctr" fontAlgn="b">
                        <a:buNone/>
                      </a:pPr>
                      <a:r>
                        <a:rPr lang="fr-FR" sz="800" b="0" i="0" u="none" strike="noStrike">
                          <a:solidFill>
                            <a:srgbClr val="000000"/>
                          </a:solidFill>
                          <a:effectLst/>
                          <a:latin typeface="Aptos Narrow" panose="020B0004020202020204" pitchFamily="34" charset="0"/>
                        </a:rPr>
                        <a:t>2726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9EC"/>
                    </a:solidFill>
                  </a:tcPr>
                </a:tc>
                <a:extLst>
                  <a:ext uri="{0D108BD9-81ED-4DB2-BD59-A6C34878D82A}">
                    <a16:rowId xmlns:a16="http://schemas.microsoft.com/office/drawing/2014/main" xmlns="" val="3256329129"/>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Basse-Normandie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61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60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E6"/>
                    </a:solidFill>
                  </a:tcPr>
                </a:tc>
                <a:tc>
                  <a:txBody>
                    <a:bodyPr/>
                    <a:lstStyle/>
                    <a:p>
                      <a:pPr algn="ctr" fontAlgn="b">
                        <a:buNone/>
                      </a:pPr>
                      <a:r>
                        <a:rPr lang="fr-FR" sz="800" b="0" i="0" u="none" strike="noStrike">
                          <a:solidFill>
                            <a:srgbClr val="000000"/>
                          </a:solidFill>
                          <a:effectLst/>
                          <a:latin typeface="Aptos Narrow" panose="020B0004020202020204" pitchFamily="34" charset="0"/>
                        </a:rPr>
                        <a:t>1838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E5"/>
                    </a:solidFill>
                  </a:tcPr>
                </a:tc>
                <a:extLst>
                  <a:ext uri="{0D108BD9-81ED-4DB2-BD59-A6C34878D82A}">
                    <a16:rowId xmlns:a16="http://schemas.microsoft.com/office/drawing/2014/main" xmlns="" val="3241094140"/>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Charentes-Poitou-Vendée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86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83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EE0"/>
                    </a:solidFill>
                  </a:tcPr>
                </a:tc>
                <a:tc>
                  <a:txBody>
                    <a:bodyPr/>
                    <a:lstStyle/>
                    <a:p>
                      <a:pPr algn="ctr" fontAlgn="b">
                        <a:buNone/>
                      </a:pPr>
                      <a:r>
                        <a:rPr lang="fr-FR" sz="800" b="0" i="0" u="none" strike="noStrike">
                          <a:solidFill>
                            <a:srgbClr val="000000"/>
                          </a:solidFill>
                          <a:effectLst/>
                          <a:latin typeface="Aptos Narrow" panose="020B0004020202020204" pitchFamily="34" charset="0"/>
                        </a:rPr>
                        <a:t>2238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DE0"/>
                    </a:solidFill>
                  </a:tcPr>
                </a:tc>
                <a:extLst>
                  <a:ext uri="{0D108BD9-81ED-4DB2-BD59-A6C34878D82A}">
                    <a16:rowId xmlns:a16="http://schemas.microsoft.com/office/drawing/2014/main" xmlns="" val="1308837910"/>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Vallee De La Marne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52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42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8CB"/>
                    </a:solidFill>
                  </a:tcPr>
                </a:tc>
                <a:tc>
                  <a:txBody>
                    <a:bodyPr/>
                    <a:lstStyle/>
                    <a:p>
                      <a:pPr algn="ctr" fontAlgn="b">
                        <a:buNone/>
                      </a:pPr>
                      <a:r>
                        <a:rPr lang="fr-FR" sz="800" b="0" i="0" u="none" strike="noStrike">
                          <a:solidFill>
                            <a:srgbClr val="000000"/>
                          </a:solidFill>
                          <a:effectLst/>
                          <a:latin typeface="Aptos Narrow" panose="020B0004020202020204" pitchFamily="34" charset="0"/>
                        </a:rPr>
                        <a:t>1625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2C4"/>
                    </a:solidFill>
                  </a:tcPr>
                </a:tc>
                <a:extLst>
                  <a:ext uri="{0D108BD9-81ED-4DB2-BD59-A6C34878D82A}">
                    <a16:rowId xmlns:a16="http://schemas.microsoft.com/office/drawing/2014/main" xmlns="" val="1880458075"/>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Provence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191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172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AEB0"/>
                    </a:solidFill>
                  </a:tcPr>
                </a:tc>
                <a:tc>
                  <a:txBody>
                    <a:bodyPr/>
                    <a:lstStyle/>
                    <a:p>
                      <a:pPr algn="ctr" fontAlgn="b">
                        <a:buNone/>
                      </a:pPr>
                      <a:r>
                        <a:rPr lang="fr-FR" sz="800" b="0" i="0" u="none" strike="noStrike">
                          <a:solidFill>
                            <a:srgbClr val="000000"/>
                          </a:solidFill>
                          <a:effectLst/>
                          <a:latin typeface="Aptos Narrow" panose="020B0004020202020204" pitchFamily="34" charset="0"/>
                        </a:rPr>
                        <a:t>4748</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ED1"/>
                    </a:solidFill>
                  </a:tcPr>
                </a:tc>
                <a:extLst>
                  <a:ext uri="{0D108BD9-81ED-4DB2-BD59-A6C34878D82A}">
                    <a16:rowId xmlns:a16="http://schemas.microsoft.com/office/drawing/2014/main" xmlns="" val="611446590"/>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Paris</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159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139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ABAD"/>
                    </a:solidFill>
                  </a:tcPr>
                </a:tc>
                <a:tc>
                  <a:txBody>
                    <a:bodyPr/>
                    <a:lstStyle/>
                    <a:p>
                      <a:pPr algn="ctr" fontAlgn="b">
                        <a:buNone/>
                      </a:pPr>
                      <a:r>
                        <a:rPr lang="fr-FR" sz="800" b="0" i="0" u="none" strike="noStrike">
                          <a:solidFill>
                            <a:srgbClr val="000000"/>
                          </a:solidFill>
                          <a:effectLst/>
                          <a:latin typeface="Aptos Narrow" panose="020B0004020202020204" pitchFamily="34" charset="0"/>
                        </a:rPr>
                        <a:t>4211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-0,5%</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ACC"/>
                    </a:solidFill>
                  </a:tcPr>
                </a:tc>
                <a:extLst>
                  <a:ext uri="{0D108BD9-81ED-4DB2-BD59-A6C34878D82A}">
                    <a16:rowId xmlns:a16="http://schemas.microsoft.com/office/drawing/2014/main" xmlns="" val="2138993568"/>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du Limousin</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40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14</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-26</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989B"/>
                    </a:solidFill>
                  </a:tcPr>
                </a:tc>
                <a:tc>
                  <a:txBody>
                    <a:bodyPr/>
                    <a:lstStyle/>
                    <a:p>
                      <a:pPr algn="ctr" fontAlgn="b">
                        <a:buNone/>
                      </a:pPr>
                      <a:r>
                        <a:rPr lang="fr-FR" sz="800" b="0" i="0" u="none" strike="noStrike">
                          <a:solidFill>
                            <a:srgbClr val="000000"/>
                          </a:solidFill>
                          <a:effectLst/>
                          <a:latin typeface="Aptos Narrow" panose="020B0004020202020204" pitchFamily="34" charset="0"/>
                        </a:rPr>
                        <a:t>1203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-2,2%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xmlns="" val="1590458494"/>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des Pyrenees</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112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79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-33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8486"/>
                    </a:solidFill>
                  </a:tcPr>
                </a:tc>
                <a:tc>
                  <a:txBody>
                    <a:bodyPr/>
                    <a:lstStyle/>
                    <a:p>
                      <a:pPr algn="ctr" fontAlgn="b">
                        <a:buNone/>
                      </a:pPr>
                      <a:r>
                        <a:rPr lang="fr-FR" sz="800" b="0" i="0" u="none" strike="noStrike">
                          <a:solidFill>
                            <a:srgbClr val="000000"/>
                          </a:solidFill>
                          <a:effectLst/>
                          <a:latin typeface="Aptos Narrow" panose="020B0004020202020204" pitchFamily="34" charset="0"/>
                        </a:rPr>
                        <a:t>2502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-1,3%</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999B"/>
                    </a:solidFill>
                  </a:tcPr>
                </a:tc>
                <a:extLst>
                  <a:ext uri="{0D108BD9-81ED-4DB2-BD59-A6C34878D82A}">
                    <a16:rowId xmlns:a16="http://schemas.microsoft.com/office/drawing/2014/main" xmlns="" val="1785037448"/>
                  </a:ext>
                </a:extLst>
              </a:tr>
              <a:tr h="192804">
                <a:tc>
                  <a:txBody>
                    <a:bodyPr/>
                    <a:lstStyle/>
                    <a:p>
                      <a:pPr algn="l" fontAlgn="b">
                        <a:buNone/>
                      </a:pPr>
                      <a:r>
                        <a:rPr lang="fr-FR" sz="800" b="1" i="0" u="none" strike="noStrike">
                          <a:solidFill>
                            <a:srgbClr val="000000"/>
                          </a:solidFill>
                          <a:effectLst/>
                          <a:latin typeface="Aptos Narrow" panose="020B0004020202020204" pitchFamily="34" charset="0"/>
                        </a:rPr>
                        <a:t>Comité de Haute-Normandie</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131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89</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a:solidFill>
                            <a:srgbClr val="000000"/>
                          </a:solidFill>
                          <a:effectLst/>
                          <a:latin typeface="Aptos Narrow" panose="020B0004020202020204" pitchFamily="34" charset="0"/>
                        </a:rPr>
                        <a:t>-42</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buNone/>
                      </a:pPr>
                      <a:r>
                        <a:rPr lang="fr-FR" sz="800" b="0" i="0" u="none" strike="noStrike">
                          <a:solidFill>
                            <a:srgbClr val="000000"/>
                          </a:solidFill>
                          <a:effectLst/>
                          <a:latin typeface="Aptos Narrow" panose="020B0004020202020204" pitchFamily="34" charset="0"/>
                        </a:rPr>
                        <a:t>2030</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800" b="0" i="0" u="none" strike="noStrike" dirty="0">
                          <a:solidFill>
                            <a:srgbClr val="000000"/>
                          </a:solidFill>
                          <a:effectLst/>
                          <a:latin typeface="Aptos Narrow" panose="020B0004020202020204" pitchFamily="34" charset="0"/>
                        </a:rPr>
                        <a:t>-2,1%</a:t>
                      </a:r>
                    </a:p>
                  </a:txBody>
                  <a:tcPr marL="3592" marR="3592" marT="3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E70"/>
                    </a:solidFill>
                  </a:tcPr>
                </a:tc>
                <a:extLst>
                  <a:ext uri="{0D108BD9-81ED-4DB2-BD59-A6C34878D82A}">
                    <a16:rowId xmlns:a16="http://schemas.microsoft.com/office/drawing/2014/main" xmlns="" val="3387981886"/>
                  </a:ext>
                </a:extLst>
              </a:tr>
            </a:tbl>
          </a:graphicData>
        </a:graphic>
      </p:graphicFrame>
      <p:pic>
        <p:nvPicPr>
          <p:cNvPr id="6" name="Espace réservé pour une image  6" descr="Une image contenant texte, graphisme, affiche, Graphique&#10;&#10;Description générée automatiquement">
            <a:extLst>
              <a:ext uri="{FF2B5EF4-FFF2-40B4-BE49-F238E27FC236}">
                <a16:creationId xmlns:a16="http://schemas.microsoft.com/office/drawing/2014/main" xmlns="" id="{72BE6B3D-5045-81C5-279A-557A55992D83}"/>
              </a:ext>
            </a:extLst>
          </p:cNvPr>
          <p:cNvPicPr>
            <a:picLocks noChangeAspect="1"/>
          </p:cNvPicPr>
          <p:nvPr/>
        </p:nvPicPr>
        <p:blipFill>
          <a:blip r:embed="rId2">
            <a:extLst>
              <a:ext uri="{28A0092B-C50C-407E-A947-70E740481C1C}">
                <a14:useLocalDpi xmlns:a14="http://schemas.microsoft.com/office/drawing/2010/main" xmlns="" val="0"/>
              </a:ext>
            </a:extLst>
          </a:blip>
          <a:srcRect l="23808" r="23808"/>
          <a:stretch>
            <a:fillRect/>
          </a:stretch>
        </p:blipFill>
        <p:spPr>
          <a:xfrm>
            <a:off x="258434" y="2143169"/>
            <a:ext cx="2514263" cy="3551558"/>
          </a:xfrm>
          <a:prstGeom prst="roundRect">
            <a:avLst>
              <a:gd name="adj" fmla="val 2362"/>
            </a:avLst>
          </a:prstGeom>
        </p:spPr>
      </p:pic>
      <p:sp>
        <p:nvSpPr>
          <p:cNvPr id="7" name="ZoneTexte 6">
            <a:extLst>
              <a:ext uri="{FF2B5EF4-FFF2-40B4-BE49-F238E27FC236}">
                <a16:creationId xmlns:a16="http://schemas.microsoft.com/office/drawing/2014/main" xmlns="" id="{3CA59122-9756-2A48-DD04-56CBDAA9F8F5}"/>
              </a:ext>
            </a:extLst>
          </p:cNvPr>
          <p:cNvSpPr txBox="1"/>
          <p:nvPr/>
        </p:nvSpPr>
        <p:spPr>
          <a:xfrm>
            <a:off x="2477729" y="44917"/>
            <a:ext cx="9010031" cy="646331"/>
          </a:xfrm>
          <a:prstGeom prst="rect">
            <a:avLst/>
          </a:prstGeom>
          <a:noFill/>
        </p:spPr>
        <p:txBody>
          <a:bodyPr wrap="none" rtlCol="0">
            <a:spAutoFit/>
          </a:bodyPr>
          <a:lstStyle/>
          <a:p>
            <a:r>
              <a:rPr lang="fr-FR" sz="3600" b="1" dirty="0">
                <a:solidFill>
                  <a:schemeClr val="accent5">
                    <a:lumMod val="75000"/>
                  </a:schemeClr>
                </a:solidFill>
              </a:rPr>
              <a:t>Et pour terminer sur une note d’optimisme…</a:t>
            </a:r>
          </a:p>
        </p:txBody>
      </p:sp>
      <p:cxnSp>
        <p:nvCxnSpPr>
          <p:cNvPr id="9" name="Connecteur : en angle 8">
            <a:extLst>
              <a:ext uri="{FF2B5EF4-FFF2-40B4-BE49-F238E27FC236}">
                <a16:creationId xmlns:a16="http://schemas.microsoft.com/office/drawing/2014/main" xmlns="" id="{3F892CEF-60E6-56E7-F398-97F02734D1C4}"/>
              </a:ext>
            </a:extLst>
          </p:cNvPr>
          <p:cNvCxnSpPr/>
          <p:nvPr/>
        </p:nvCxnSpPr>
        <p:spPr>
          <a:xfrm>
            <a:off x="1761423" y="596770"/>
            <a:ext cx="914400" cy="936000"/>
          </a:xfrm>
          <a:prstGeom prst="bentConnector3">
            <a:avLst/>
          </a:prstGeom>
          <a:ln>
            <a:solidFill>
              <a:srgbClr val="C0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xmlns="" val="575149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A0C643-FDB0-4A27-9F28-AAF4802BEED2}"/>
              </a:ext>
            </a:extLst>
          </p:cNvPr>
          <p:cNvSpPr>
            <a:spLocks noGrp="1"/>
          </p:cNvSpPr>
          <p:nvPr>
            <p:ph type="ctrTitle"/>
          </p:nvPr>
        </p:nvSpPr>
        <p:spPr>
          <a:xfrm>
            <a:off x="1657077" y="1937856"/>
            <a:ext cx="6731913" cy="1585520"/>
          </a:xfrm>
        </p:spPr>
        <p:txBody>
          <a:bodyPr>
            <a:normAutofit/>
          </a:bodyPr>
          <a:lstStyle/>
          <a:p>
            <a:r>
              <a:rPr lang="fr-FR" sz="5400" b="1" dirty="0">
                <a:solidFill>
                  <a:srgbClr val="FF6600"/>
                </a:solidFill>
              </a:rPr>
              <a:t>3-Situation</a:t>
            </a:r>
            <a:r>
              <a:rPr lang="fr-FR" sz="6000" b="1" dirty="0">
                <a:solidFill>
                  <a:srgbClr val="FF6600"/>
                </a:solidFill>
              </a:rPr>
              <a:t> financière</a:t>
            </a:r>
          </a:p>
        </p:txBody>
      </p:sp>
      <p:sp>
        <p:nvSpPr>
          <p:cNvPr id="3" name="Sous-titre 2">
            <a:extLst>
              <a:ext uri="{FF2B5EF4-FFF2-40B4-BE49-F238E27FC236}">
                <a16:creationId xmlns:a16="http://schemas.microsoft.com/office/drawing/2014/main" xmlns="" id="{E1A59B84-0304-4B2F-99D5-BD975B21FEA8}"/>
              </a:ext>
            </a:extLst>
          </p:cNvPr>
          <p:cNvSpPr>
            <a:spLocks noGrp="1"/>
          </p:cNvSpPr>
          <p:nvPr>
            <p:ph type="subTitle" idx="1"/>
          </p:nvPr>
        </p:nvSpPr>
        <p:spPr>
          <a:xfrm>
            <a:off x="868119" y="5046561"/>
            <a:ext cx="7943317" cy="914400"/>
          </a:xfrm>
        </p:spPr>
        <p:txBody>
          <a:bodyPr>
            <a:normAutofit/>
          </a:bodyPr>
          <a:lstStyle/>
          <a:p>
            <a:pPr algn="ctr"/>
            <a:r>
              <a:rPr lang="fr-FR" sz="3600" b="1" dirty="0"/>
              <a:t>Alain CHEVALIER - Trésorier</a:t>
            </a:r>
          </a:p>
        </p:txBody>
      </p:sp>
      <p:pic>
        <p:nvPicPr>
          <p:cNvPr id="5" name="Image 4">
            <a:extLst>
              <a:ext uri="{FF2B5EF4-FFF2-40B4-BE49-F238E27FC236}">
                <a16:creationId xmlns:a16="http://schemas.microsoft.com/office/drawing/2014/main" xmlns="" id="{75C79083-5F1D-44FF-A3E7-1357040C1ECE}"/>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37B360E4-7665-F345-8815-DA6E63CCB42B}"/>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554C138F-EC84-4C4F-3DE1-CCD7F28960B4}"/>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197050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3a0407c7ceb_0_0"/>
          <p:cNvSpPr txBox="1">
            <a:spLocks noGrp="1"/>
          </p:cNvSpPr>
          <p:nvPr>
            <p:ph type="ctrTitle"/>
          </p:nvPr>
        </p:nvSpPr>
        <p:spPr>
          <a:xfrm>
            <a:off x="1657075" y="985075"/>
            <a:ext cx="6732000" cy="709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6600"/>
              </a:buClr>
              <a:buSzPct val="100000"/>
              <a:buFont typeface="Corbel"/>
              <a:buNone/>
            </a:pPr>
            <a:r>
              <a:rPr lang="fr-FR" sz="5400" b="1">
                <a:solidFill>
                  <a:srgbClr val="FF6600"/>
                </a:solidFill>
              </a:rPr>
              <a:t>Bilan actif</a:t>
            </a:r>
            <a:endParaRPr/>
          </a:p>
        </p:txBody>
      </p:sp>
      <p:sp>
        <p:nvSpPr>
          <p:cNvPr id="102" name="Google Shape;102;g3a0407c7ceb_0_0"/>
          <p:cNvSpPr txBox="1">
            <a:spLocks noGrp="1"/>
          </p:cNvSpPr>
          <p:nvPr>
            <p:ph type="subTitle" idx="1"/>
          </p:nvPr>
        </p:nvSpPr>
        <p:spPr>
          <a:xfrm>
            <a:off x="4029925" y="6356350"/>
            <a:ext cx="7947900" cy="5271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SzPts val="3600"/>
              <a:buNone/>
            </a:pPr>
            <a:r>
              <a:rPr lang="fr-FR" sz="3600" b="1"/>
              <a:t>Alain CHEVALIR - Trésorier</a:t>
            </a:r>
            <a:endParaRPr/>
          </a:p>
        </p:txBody>
      </p:sp>
      <p:pic>
        <p:nvPicPr>
          <p:cNvPr id="103" name="Google Shape;103;g3a0407c7ceb_0_0"/>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04" name="Google Shape;104;g3a0407c7ceb_0_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sz="1400">
                <a:solidFill>
                  <a:schemeClr val="dk1"/>
                </a:solidFill>
              </a:rPr>
              <a:t>AG du 20/11/2025</a:t>
            </a:r>
            <a:endParaRPr/>
          </a:p>
        </p:txBody>
      </p:sp>
      <p:pic>
        <p:nvPicPr>
          <p:cNvPr id="105" name="Google Shape;105;g3a0407c7ceb_0_0"/>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06" name="Google Shape;106;g3a0407c7ceb_0_0"/>
          <p:cNvPicPr preferRelativeResize="0"/>
          <p:nvPr/>
        </p:nvPicPr>
        <p:blipFill>
          <a:blip r:embed="rId5">
            <a:alphaModFix/>
          </a:blip>
          <a:stretch>
            <a:fillRect/>
          </a:stretch>
        </p:blipFill>
        <p:spPr>
          <a:xfrm>
            <a:off x="1032600" y="1899475"/>
            <a:ext cx="7254575" cy="40101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A0C643-FDB0-4A27-9F28-AAF4802BEED2}"/>
              </a:ext>
            </a:extLst>
          </p:cNvPr>
          <p:cNvSpPr>
            <a:spLocks noGrp="1"/>
          </p:cNvSpPr>
          <p:nvPr>
            <p:ph type="ctrTitle"/>
          </p:nvPr>
        </p:nvSpPr>
        <p:spPr>
          <a:xfrm>
            <a:off x="1657077" y="1937856"/>
            <a:ext cx="6731913" cy="1585520"/>
          </a:xfrm>
        </p:spPr>
        <p:txBody>
          <a:bodyPr>
            <a:normAutofit/>
          </a:bodyPr>
          <a:lstStyle/>
          <a:p>
            <a:r>
              <a:rPr lang="fr-FR" sz="4800" b="1" dirty="0">
                <a:solidFill>
                  <a:srgbClr val="FF6600"/>
                </a:solidFill>
              </a:rPr>
              <a:t>1-Accueil des participants</a:t>
            </a:r>
            <a:endParaRPr lang="fr-FR" sz="5400" b="1" dirty="0">
              <a:solidFill>
                <a:srgbClr val="FF6600"/>
              </a:solidFill>
            </a:endParaRPr>
          </a:p>
        </p:txBody>
      </p:sp>
      <p:sp>
        <p:nvSpPr>
          <p:cNvPr id="3" name="Sous-titre 2">
            <a:extLst>
              <a:ext uri="{FF2B5EF4-FFF2-40B4-BE49-F238E27FC236}">
                <a16:creationId xmlns:a16="http://schemas.microsoft.com/office/drawing/2014/main" xmlns="" id="{E1A59B84-0304-4B2F-99D5-BD975B21FEA8}"/>
              </a:ext>
            </a:extLst>
          </p:cNvPr>
          <p:cNvSpPr>
            <a:spLocks noGrp="1"/>
          </p:cNvSpPr>
          <p:nvPr>
            <p:ph type="subTitle" idx="1"/>
          </p:nvPr>
        </p:nvSpPr>
        <p:spPr>
          <a:xfrm>
            <a:off x="949403" y="5019651"/>
            <a:ext cx="7943317" cy="914400"/>
          </a:xfrm>
        </p:spPr>
        <p:txBody>
          <a:bodyPr>
            <a:normAutofit/>
          </a:bodyPr>
          <a:lstStyle/>
          <a:p>
            <a:pPr algn="ctr"/>
            <a:r>
              <a:rPr lang="fr-FR" sz="3600" b="1" dirty="0"/>
              <a:t>Patrick GRIBE</a:t>
            </a:r>
          </a:p>
        </p:txBody>
      </p:sp>
      <p:pic>
        <p:nvPicPr>
          <p:cNvPr id="5" name="Image 4">
            <a:extLst>
              <a:ext uri="{FF2B5EF4-FFF2-40B4-BE49-F238E27FC236}">
                <a16:creationId xmlns:a16="http://schemas.microsoft.com/office/drawing/2014/main" xmlns="" id="{75C79083-5F1D-44FF-A3E7-1357040C1ECE}"/>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37B360E4-7665-F345-8815-DA6E63CCB42B}"/>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554C138F-EC84-4C4F-3DE1-CCD7F28960B4}"/>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3193883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3a0407c7ceb_0_8"/>
          <p:cNvSpPr txBox="1">
            <a:spLocks noGrp="1"/>
          </p:cNvSpPr>
          <p:nvPr>
            <p:ph type="ctrTitle"/>
          </p:nvPr>
        </p:nvSpPr>
        <p:spPr>
          <a:xfrm>
            <a:off x="1657075" y="1098673"/>
            <a:ext cx="6732000" cy="654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6600"/>
              </a:buClr>
              <a:buSzPct val="100000"/>
              <a:buFont typeface="Corbel"/>
              <a:buNone/>
            </a:pPr>
            <a:r>
              <a:rPr lang="fr-FR" sz="5400" b="1">
                <a:solidFill>
                  <a:srgbClr val="FF6600"/>
                </a:solidFill>
              </a:rPr>
              <a:t>Bilan passif</a:t>
            </a:r>
            <a:endParaRPr/>
          </a:p>
        </p:txBody>
      </p:sp>
      <p:sp>
        <p:nvSpPr>
          <p:cNvPr id="112" name="Google Shape;112;g3a0407c7ceb_0_8"/>
          <p:cNvSpPr txBox="1">
            <a:spLocks noGrp="1"/>
          </p:cNvSpPr>
          <p:nvPr>
            <p:ph type="subTitle" idx="1"/>
          </p:nvPr>
        </p:nvSpPr>
        <p:spPr>
          <a:xfrm>
            <a:off x="868125" y="5864385"/>
            <a:ext cx="7943400" cy="966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SzPct val="163636"/>
              <a:buNone/>
            </a:pPr>
            <a:endParaRPr/>
          </a:p>
        </p:txBody>
      </p:sp>
      <p:pic>
        <p:nvPicPr>
          <p:cNvPr id="113" name="Google Shape;113;g3a0407c7ceb_0_8"/>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14" name="Google Shape;114;g3a0407c7ceb_0_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sz="1400">
                <a:solidFill>
                  <a:schemeClr val="dk1"/>
                </a:solidFill>
              </a:rPr>
              <a:t>AG du 20/11/2025</a:t>
            </a:r>
            <a:endParaRPr/>
          </a:p>
        </p:txBody>
      </p:sp>
      <p:pic>
        <p:nvPicPr>
          <p:cNvPr id="115" name="Google Shape;115;g3a0407c7ceb_0_8"/>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16" name="Google Shape;116;g3a0407c7ceb_0_8"/>
          <p:cNvPicPr preferRelativeResize="0"/>
          <p:nvPr/>
        </p:nvPicPr>
        <p:blipFill>
          <a:blip r:embed="rId5">
            <a:alphaModFix/>
          </a:blip>
          <a:stretch>
            <a:fillRect/>
          </a:stretch>
        </p:blipFill>
        <p:spPr>
          <a:xfrm>
            <a:off x="1175250" y="1655799"/>
            <a:ext cx="6598451" cy="4166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3a0407c7ceb_0_16"/>
          <p:cNvSpPr txBox="1">
            <a:spLocks noGrp="1"/>
          </p:cNvSpPr>
          <p:nvPr>
            <p:ph type="ctrTitle"/>
          </p:nvPr>
        </p:nvSpPr>
        <p:spPr>
          <a:xfrm>
            <a:off x="1473825" y="-430753"/>
            <a:ext cx="6732000" cy="2424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6600"/>
              </a:buClr>
              <a:buSzPts val="5400"/>
              <a:buFont typeface="Corbel"/>
              <a:buNone/>
            </a:pPr>
            <a:r>
              <a:rPr lang="fr-FR" sz="5400" b="1">
                <a:solidFill>
                  <a:srgbClr val="FF6600"/>
                </a:solidFill>
              </a:rPr>
              <a:t>Compte de résultats-1</a:t>
            </a:r>
            <a:endParaRPr/>
          </a:p>
        </p:txBody>
      </p:sp>
      <p:sp>
        <p:nvSpPr>
          <p:cNvPr id="122" name="Google Shape;122;g3a0407c7ceb_0_16"/>
          <p:cNvSpPr txBox="1">
            <a:spLocks noGrp="1"/>
          </p:cNvSpPr>
          <p:nvPr>
            <p:ph type="subTitle" idx="1"/>
          </p:nvPr>
        </p:nvSpPr>
        <p:spPr>
          <a:xfrm>
            <a:off x="868119" y="5046561"/>
            <a:ext cx="7943400" cy="91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endParaRPr/>
          </a:p>
        </p:txBody>
      </p:sp>
      <p:pic>
        <p:nvPicPr>
          <p:cNvPr id="123" name="Google Shape;123;g3a0407c7ceb_0_16"/>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24" name="Google Shape;124;g3a0407c7ceb_0_16"/>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sz="1400">
                <a:solidFill>
                  <a:schemeClr val="dk1"/>
                </a:solidFill>
              </a:rPr>
              <a:t>AG du 20/11/2025</a:t>
            </a:r>
            <a:endParaRPr/>
          </a:p>
        </p:txBody>
      </p:sp>
      <p:pic>
        <p:nvPicPr>
          <p:cNvPr id="125" name="Google Shape;125;g3a0407c7ceb_0_16"/>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26" name="Google Shape;126;g3a0407c7ceb_0_16"/>
          <p:cNvPicPr preferRelativeResize="0"/>
          <p:nvPr/>
        </p:nvPicPr>
        <p:blipFill>
          <a:blip r:embed="rId5">
            <a:alphaModFix/>
          </a:blip>
          <a:stretch>
            <a:fillRect/>
          </a:stretch>
        </p:blipFill>
        <p:spPr>
          <a:xfrm>
            <a:off x="534875" y="1993850"/>
            <a:ext cx="7943399" cy="35379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a0407c7ceb_0_54"/>
          <p:cNvSpPr txBox="1">
            <a:spLocks noGrp="1"/>
          </p:cNvSpPr>
          <p:nvPr>
            <p:ph type="ctrTitle"/>
          </p:nvPr>
        </p:nvSpPr>
        <p:spPr>
          <a:xfrm>
            <a:off x="1473825" y="-430753"/>
            <a:ext cx="6732000" cy="2424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6600"/>
              </a:buClr>
              <a:buSzPts val="5400"/>
              <a:buFont typeface="Corbel"/>
              <a:buNone/>
            </a:pPr>
            <a:r>
              <a:rPr lang="fr-FR" sz="5400" b="1">
                <a:solidFill>
                  <a:srgbClr val="FF6600"/>
                </a:solidFill>
              </a:rPr>
              <a:t>Compte de résultats-2</a:t>
            </a:r>
            <a:endParaRPr/>
          </a:p>
        </p:txBody>
      </p:sp>
      <p:sp>
        <p:nvSpPr>
          <p:cNvPr id="132" name="Google Shape;132;g3a0407c7ceb_0_54"/>
          <p:cNvSpPr txBox="1">
            <a:spLocks noGrp="1"/>
          </p:cNvSpPr>
          <p:nvPr>
            <p:ph type="subTitle" idx="1"/>
          </p:nvPr>
        </p:nvSpPr>
        <p:spPr>
          <a:xfrm>
            <a:off x="868119" y="5046561"/>
            <a:ext cx="7943400" cy="91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endParaRPr/>
          </a:p>
        </p:txBody>
      </p:sp>
      <p:pic>
        <p:nvPicPr>
          <p:cNvPr id="133" name="Google Shape;133;g3a0407c7ceb_0_54"/>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34" name="Google Shape;134;g3a0407c7ceb_0_54"/>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sz="1400">
                <a:solidFill>
                  <a:schemeClr val="dk1"/>
                </a:solidFill>
              </a:rPr>
              <a:t>AG du 20/11/2025</a:t>
            </a:r>
            <a:endParaRPr/>
          </a:p>
        </p:txBody>
      </p:sp>
      <p:pic>
        <p:nvPicPr>
          <p:cNvPr id="135" name="Google Shape;135;g3a0407c7ceb_0_54"/>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36" name="Google Shape;136;g3a0407c7ceb_0_54"/>
          <p:cNvPicPr preferRelativeResize="0"/>
          <p:nvPr/>
        </p:nvPicPr>
        <p:blipFill>
          <a:blip r:embed="rId5">
            <a:alphaModFix/>
          </a:blip>
          <a:stretch>
            <a:fillRect/>
          </a:stretch>
        </p:blipFill>
        <p:spPr>
          <a:xfrm>
            <a:off x="571275" y="2064050"/>
            <a:ext cx="7527985" cy="727800"/>
          </a:xfrm>
          <a:prstGeom prst="rect">
            <a:avLst/>
          </a:prstGeom>
          <a:noFill/>
          <a:ln>
            <a:noFill/>
          </a:ln>
        </p:spPr>
      </p:pic>
      <p:pic>
        <p:nvPicPr>
          <p:cNvPr id="137" name="Google Shape;137;g3a0407c7ceb_0_54"/>
          <p:cNvPicPr preferRelativeResize="0"/>
          <p:nvPr/>
        </p:nvPicPr>
        <p:blipFill>
          <a:blip r:embed="rId6">
            <a:alphaModFix/>
          </a:blip>
          <a:stretch>
            <a:fillRect/>
          </a:stretch>
        </p:blipFill>
        <p:spPr>
          <a:xfrm>
            <a:off x="571275" y="2791842"/>
            <a:ext cx="7527975" cy="26353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3a0407c7ceb_0_64"/>
          <p:cNvSpPr txBox="1">
            <a:spLocks noGrp="1"/>
          </p:cNvSpPr>
          <p:nvPr>
            <p:ph type="ctrTitle"/>
          </p:nvPr>
        </p:nvSpPr>
        <p:spPr>
          <a:xfrm>
            <a:off x="1473825" y="-430753"/>
            <a:ext cx="6732000" cy="2424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6600"/>
              </a:buClr>
              <a:buSzPts val="5400"/>
              <a:buFont typeface="Corbel"/>
              <a:buNone/>
            </a:pPr>
            <a:r>
              <a:rPr lang="fr-FR" sz="5400" b="1">
                <a:solidFill>
                  <a:srgbClr val="FF6600"/>
                </a:solidFill>
              </a:rPr>
              <a:t>Compte de résultats-3</a:t>
            </a:r>
            <a:endParaRPr/>
          </a:p>
        </p:txBody>
      </p:sp>
      <p:sp>
        <p:nvSpPr>
          <p:cNvPr id="143" name="Google Shape;143;g3a0407c7ceb_0_64"/>
          <p:cNvSpPr txBox="1">
            <a:spLocks noGrp="1"/>
          </p:cNvSpPr>
          <p:nvPr>
            <p:ph type="subTitle" idx="1"/>
          </p:nvPr>
        </p:nvSpPr>
        <p:spPr>
          <a:xfrm>
            <a:off x="868119" y="5046561"/>
            <a:ext cx="7943400" cy="91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endParaRPr/>
          </a:p>
        </p:txBody>
      </p:sp>
      <p:pic>
        <p:nvPicPr>
          <p:cNvPr id="144" name="Google Shape;144;g3a0407c7ceb_0_64"/>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45" name="Google Shape;145;g3a0407c7ceb_0_64"/>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sz="1400">
                <a:solidFill>
                  <a:schemeClr val="dk1"/>
                </a:solidFill>
              </a:rPr>
              <a:t>AG du 20/11/2025</a:t>
            </a:r>
            <a:endParaRPr/>
          </a:p>
        </p:txBody>
      </p:sp>
      <p:pic>
        <p:nvPicPr>
          <p:cNvPr id="146" name="Google Shape;146;g3a0407c7ceb_0_64"/>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47" name="Google Shape;147;g3a0407c7ceb_0_64"/>
          <p:cNvPicPr preferRelativeResize="0"/>
          <p:nvPr/>
        </p:nvPicPr>
        <p:blipFill>
          <a:blip r:embed="rId5">
            <a:alphaModFix/>
          </a:blip>
          <a:stretch>
            <a:fillRect/>
          </a:stretch>
        </p:blipFill>
        <p:spPr>
          <a:xfrm>
            <a:off x="571275" y="2064050"/>
            <a:ext cx="7527985" cy="727800"/>
          </a:xfrm>
          <a:prstGeom prst="rect">
            <a:avLst/>
          </a:prstGeom>
          <a:noFill/>
          <a:ln>
            <a:noFill/>
          </a:ln>
        </p:spPr>
      </p:pic>
      <p:pic>
        <p:nvPicPr>
          <p:cNvPr id="148" name="Google Shape;148;g3a0407c7ceb_0_64"/>
          <p:cNvPicPr preferRelativeResize="0"/>
          <p:nvPr/>
        </p:nvPicPr>
        <p:blipFill>
          <a:blip r:embed="rId6">
            <a:alphaModFix/>
          </a:blip>
          <a:stretch>
            <a:fillRect/>
          </a:stretch>
        </p:blipFill>
        <p:spPr>
          <a:xfrm>
            <a:off x="571275" y="2791847"/>
            <a:ext cx="7527975" cy="31861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C54DEB-9B79-2FEB-0398-72B1949CB67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xmlns="" id="{4CE3B7C7-0932-0BC1-6478-84B33DD2C3AD}"/>
              </a:ext>
            </a:extLst>
          </p:cNvPr>
          <p:cNvSpPr>
            <a:spLocks noGrp="1"/>
          </p:cNvSpPr>
          <p:nvPr>
            <p:ph type="title"/>
          </p:nvPr>
        </p:nvSpPr>
        <p:spPr/>
        <p:txBody>
          <a:bodyPr/>
          <a:lstStyle/>
          <a:p>
            <a:r>
              <a:rPr lang="fr-FR" dirty="0"/>
              <a:t>Intervention de </a:t>
            </a:r>
            <a:r>
              <a:rPr lang="fr-FR" dirty="0" err="1"/>
              <a:t>G.Auliard</a:t>
            </a:r>
            <a:endParaRPr lang="fr-FR" dirty="0"/>
          </a:p>
        </p:txBody>
      </p:sp>
      <p:sp>
        <p:nvSpPr>
          <p:cNvPr id="4" name="Espace réservé du contenu 3">
            <a:extLst>
              <a:ext uri="{FF2B5EF4-FFF2-40B4-BE49-F238E27FC236}">
                <a16:creationId xmlns:a16="http://schemas.microsoft.com/office/drawing/2014/main" xmlns="" id="{08B2F9B2-5E65-50BA-A43A-F8A587B117BF}"/>
              </a:ext>
            </a:extLst>
          </p:cNvPr>
          <p:cNvSpPr>
            <a:spLocks noGrp="1"/>
          </p:cNvSpPr>
          <p:nvPr>
            <p:ph idx="1"/>
          </p:nvPr>
        </p:nvSpPr>
        <p:spPr/>
        <p:txBody>
          <a:bodyPr anchor="t">
            <a:normAutofit/>
          </a:bodyPr>
          <a:lstStyle/>
          <a:p>
            <a:pPr marL="0" indent="0" algn="ctr">
              <a:buNone/>
            </a:pPr>
            <a:r>
              <a:rPr lang="fr-FR" sz="3200" dirty="0">
                <a:solidFill>
                  <a:srgbClr val="FF0000"/>
                </a:solidFill>
              </a:rPr>
              <a:t>Rapport de la commission des finances </a:t>
            </a:r>
          </a:p>
          <a:p>
            <a:pPr marL="0" indent="0">
              <a:buNone/>
            </a:pPr>
            <a:endParaRPr lang="fr-FR" sz="3200" dirty="0">
              <a:solidFill>
                <a:srgbClr val="FF0000"/>
              </a:solidFill>
            </a:endParaRPr>
          </a:p>
          <a:p>
            <a:pPr marL="0" indent="0">
              <a:buNone/>
            </a:pPr>
            <a:endParaRPr lang="fr-FR" sz="3200" dirty="0">
              <a:solidFill>
                <a:schemeClr val="tx1"/>
              </a:solidFill>
            </a:endParaRPr>
          </a:p>
          <a:p>
            <a:pPr marL="0" indent="0">
              <a:buNone/>
            </a:pPr>
            <a:r>
              <a:rPr lang="fr-FR" sz="3200" dirty="0">
                <a:solidFill>
                  <a:schemeClr val="tx1"/>
                </a:solidFill>
              </a:rPr>
              <a:t>Intervention de Gérard </a:t>
            </a:r>
            <a:r>
              <a:rPr lang="fr-FR" sz="3200" dirty="0" err="1">
                <a:solidFill>
                  <a:schemeClr val="tx1"/>
                </a:solidFill>
              </a:rPr>
              <a:t>Auliard</a:t>
            </a:r>
            <a:endParaRPr lang="fr-FR" sz="3200" dirty="0">
              <a:solidFill>
                <a:schemeClr val="tx1"/>
              </a:solidFill>
            </a:endParaRPr>
          </a:p>
          <a:p>
            <a:pPr marL="0" indent="0">
              <a:buNone/>
            </a:pPr>
            <a:r>
              <a:rPr lang="fr-FR" sz="3200" dirty="0">
                <a:solidFill>
                  <a:schemeClr val="tx1"/>
                </a:solidFill>
              </a:rPr>
              <a:t>Président de la Commission </a:t>
            </a:r>
            <a:r>
              <a:rPr lang="fr-FR" sz="3200">
                <a:solidFill>
                  <a:schemeClr val="tx1"/>
                </a:solidFill>
              </a:rPr>
              <a:t>des Finances</a:t>
            </a:r>
          </a:p>
        </p:txBody>
      </p:sp>
      <p:sp>
        <p:nvSpPr>
          <p:cNvPr id="2" name="Espace réservé du pied de page 1">
            <a:extLst>
              <a:ext uri="{FF2B5EF4-FFF2-40B4-BE49-F238E27FC236}">
                <a16:creationId xmlns:a16="http://schemas.microsoft.com/office/drawing/2014/main" xmlns="" id="{55C53C27-B4EB-A3F7-8BDF-F91AD79E946E}"/>
              </a:ext>
            </a:extLst>
          </p:cNvPr>
          <p:cNvSpPr>
            <a:spLocks noGrp="1"/>
          </p:cNvSpPr>
          <p:nvPr>
            <p:ph type="ftr" sz="quarter" idx="11"/>
          </p:nvPr>
        </p:nvSpPr>
        <p:spPr/>
        <p:txBody>
          <a:bodyPr/>
          <a:lstStyle/>
          <a:p>
            <a:r>
              <a:rPr lang="en-US"/>
              <a:t>Conseil Régional du 18/06/2024</a:t>
            </a:r>
            <a:endParaRPr lang="en-US" dirty="0"/>
          </a:p>
        </p:txBody>
      </p:sp>
    </p:spTree>
    <p:extLst>
      <p:ext uri="{BB962C8B-B14F-4D97-AF65-F5344CB8AC3E}">
        <p14:creationId xmlns:p14="http://schemas.microsoft.com/office/powerpoint/2010/main" xmlns="" val="139146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00209E-9539-6CBC-AE8C-9849AA8F9AF2}"/>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xmlns="" id="{A969A656-226A-D1E0-18B6-AE80402B02D0}"/>
              </a:ext>
            </a:extLst>
          </p:cNvPr>
          <p:cNvSpPr>
            <a:spLocks noGrp="1"/>
          </p:cNvSpPr>
          <p:nvPr>
            <p:ph type="title"/>
          </p:nvPr>
        </p:nvSpPr>
        <p:spPr/>
        <p:txBody>
          <a:bodyPr/>
          <a:lstStyle/>
          <a:p>
            <a:r>
              <a:rPr lang="fr-FR" dirty="0"/>
              <a:t>Résolution 2</a:t>
            </a:r>
          </a:p>
        </p:txBody>
      </p:sp>
      <p:sp>
        <p:nvSpPr>
          <p:cNvPr id="4" name="Espace réservé du contenu 3">
            <a:extLst>
              <a:ext uri="{FF2B5EF4-FFF2-40B4-BE49-F238E27FC236}">
                <a16:creationId xmlns:a16="http://schemas.microsoft.com/office/drawing/2014/main" xmlns="" id="{DB1CF92E-6B26-4C94-92F5-D6FBE1C763C6}"/>
              </a:ext>
            </a:extLst>
          </p:cNvPr>
          <p:cNvSpPr>
            <a:spLocks noGrp="1"/>
          </p:cNvSpPr>
          <p:nvPr>
            <p:ph idx="1"/>
          </p:nvPr>
        </p:nvSpPr>
        <p:spPr/>
        <p:txBody>
          <a:bodyPr anchor="t">
            <a:normAutofit/>
          </a:bodyPr>
          <a:lstStyle/>
          <a:p>
            <a:pPr marL="0" indent="0" algn="ctr">
              <a:buNone/>
            </a:pPr>
            <a:r>
              <a:rPr lang="fr-FR" sz="3200" dirty="0">
                <a:solidFill>
                  <a:srgbClr val="FF0000"/>
                </a:solidFill>
              </a:rPr>
              <a:t>Approbation des comptes de l’exercice du 01/07/2024 au 30/06/2025</a:t>
            </a:r>
          </a:p>
          <a:p>
            <a:pPr marL="0" indent="0">
              <a:buNone/>
            </a:pPr>
            <a:endParaRPr lang="fr-FR" sz="3200" dirty="0">
              <a:solidFill>
                <a:srgbClr val="FF0000"/>
              </a:solidFill>
            </a:endParaRPr>
          </a:p>
          <a:p>
            <a:pPr marL="0" indent="0">
              <a:buNone/>
            </a:pPr>
            <a:r>
              <a:rPr lang="fr-FR" sz="3200" dirty="0">
                <a:solidFill>
                  <a:schemeClr val="tx1"/>
                </a:solidFill>
              </a:rPr>
              <a:t>« Après avoir pris connaissance des comptes du Comité du Lyonnais de Bridge, l’Assemblée Générale approuve les comptes de l’exercice du 01/07/2024 au 30/06/2025, représentant au 30 juin 2025 un total de bilan de 2210492 € et se soldant par un résultat positif de 57007 €. »</a:t>
            </a:r>
          </a:p>
        </p:txBody>
      </p:sp>
      <p:sp>
        <p:nvSpPr>
          <p:cNvPr id="2" name="Espace réservé du pied de page 1">
            <a:extLst>
              <a:ext uri="{FF2B5EF4-FFF2-40B4-BE49-F238E27FC236}">
                <a16:creationId xmlns:a16="http://schemas.microsoft.com/office/drawing/2014/main" xmlns="" id="{80E120DA-7446-FA58-5F1E-96BDB949B32C}"/>
              </a:ext>
            </a:extLst>
          </p:cNvPr>
          <p:cNvSpPr>
            <a:spLocks noGrp="1"/>
          </p:cNvSpPr>
          <p:nvPr>
            <p:ph type="ftr" sz="quarter" idx="11"/>
          </p:nvPr>
        </p:nvSpPr>
        <p:spPr/>
        <p:txBody>
          <a:bodyPr/>
          <a:lstStyle/>
          <a:p>
            <a:r>
              <a:rPr lang="en-US" dirty="0"/>
              <a:t>Conseil </a:t>
            </a:r>
            <a:r>
              <a:rPr lang="en-US" dirty="0" err="1"/>
              <a:t>Régional</a:t>
            </a:r>
            <a:r>
              <a:rPr lang="en-US" dirty="0"/>
              <a:t> du 18/06/2024</a:t>
            </a:r>
          </a:p>
        </p:txBody>
      </p:sp>
    </p:spTree>
    <p:extLst>
      <p:ext uri="{BB962C8B-B14F-4D97-AF65-F5344CB8AC3E}">
        <p14:creationId xmlns:p14="http://schemas.microsoft.com/office/powerpoint/2010/main" xmlns="" val="1677930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39178F6-1E12-CE2C-7461-471CC704749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xmlns="" id="{B08EF70C-F682-0EFB-62AC-5AEA829D84A8}"/>
              </a:ext>
            </a:extLst>
          </p:cNvPr>
          <p:cNvSpPr>
            <a:spLocks noGrp="1"/>
          </p:cNvSpPr>
          <p:nvPr>
            <p:ph type="title"/>
          </p:nvPr>
        </p:nvSpPr>
        <p:spPr/>
        <p:txBody>
          <a:bodyPr/>
          <a:lstStyle/>
          <a:p>
            <a:r>
              <a:rPr lang="fr-FR" dirty="0"/>
              <a:t>Résolution 3</a:t>
            </a:r>
          </a:p>
        </p:txBody>
      </p:sp>
      <p:sp>
        <p:nvSpPr>
          <p:cNvPr id="4" name="Espace réservé du contenu 3">
            <a:extLst>
              <a:ext uri="{FF2B5EF4-FFF2-40B4-BE49-F238E27FC236}">
                <a16:creationId xmlns:a16="http://schemas.microsoft.com/office/drawing/2014/main" xmlns="" id="{CD35EBE8-7D1A-99A5-AAA7-6F0DC5251F74}"/>
              </a:ext>
            </a:extLst>
          </p:cNvPr>
          <p:cNvSpPr>
            <a:spLocks noGrp="1"/>
          </p:cNvSpPr>
          <p:nvPr>
            <p:ph idx="1"/>
          </p:nvPr>
        </p:nvSpPr>
        <p:spPr/>
        <p:txBody>
          <a:bodyPr anchor="t">
            <a:normAutofit/>
          </a:bodyPr>
          <a:lstStyle/>
          <a:p>
            <a:pPr marL="0" indent="0" algn="ctr">
              <a:buNone/>
            </a:pPr>
            <a:r>
              <a:rPr lang="fr-FR" sz="3200" dirty="0">
                <a:solidFill>
                  <a:srgbClr val="FF0000"/>
                </a:solidFill>
              </a:rPr>
              <a:t>Affectation des résultats</a:t>
            </a:r>
          </a:p>
          <a:p>
            <a:pPr marL="0" indent="0">
              <a:buNone/>
            </a:pPr>
            <a:endParaRPr lang="fr-FR" sz="3200" dirty="0">
              <a:solidFill>
                <a:srgbClr val="FF0000"/>
              </a:solidFill>
            </a:endParaRPr>
          </a:p>
          <a:p>
            <a:pPr marL="0" indent="0">
              <a:buNone/>
            </a:pPr>
            <a:r>
              <a:rPr lang="fr-FR" sz="3200" dirty="0">
                <a:solidFill>
                  <a:schemeClr val="tx1"/>
                </a:solidFill>
              </a:rPr>
              <a:t>« Il est décidé d’affecter le résultat de l’exercice à savoir un excédent de 57007 € au report à nouveau qui passera de 729221 € à 786227 €. »</a:t>
            </a:r>
          </a:p>
        </p:txBody>
      </p:sp>
      <p:sp>
        <p:nvSpPr>
          <p:cNvPr id="2" name="Espace réservé du pied de page 1">
            <a:extLst>
              <a:ext uri="{FF2B5EF4-FFF2-40B4-BE49-F238E27FC236}">
                <a16:creationId xmlns:a16="http://schemas.microsoft.com/office/drawing/2014/main" xmlns="" id="{FFBA18E9-9D5F-28E2-0001-E0F440150F74}"/>
              </a:ext>
            </a:extLst>
          </p:cNvPr>
          <p:cNvSpPr>
            <a:spLocks noGrp="1"/>
          </p:cNvSpPr>
          <p:nvPr>
            <p:ph type="ftr" sz="quarter" idx="11"/>
          </p:nvPr>
        </p:nvSpPr>
        <p:spPr/>
        <p:txBody>
          <a:bodyPr/>
          <a:lstStyle/>
          <a:p>
            <a:r>
              <a:rPr lang="en-US"/>
              <a:t>Conseil Régional du 18/06/2024</a:t>
            </a:r>
            <a:endParaRPr lang="en-US" dirty="0"/>
          </a:p>
        </p:txBody>
      </p:sp>
    </p:spTree>
    <p:extLst>
      <p:ext uri="{BB962C8B-B14F-4D97-AF65-F5344CB8AC3E}">
        <p14:creationId xmlns:p14="http://schemas.microsoft.com/office/powerpoint/2010/main" xmlns="" val="1322895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788FE6-144F-2D9B-04D7-528CD6F5785D}"/>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xmlns="" id="{0BED1B5C-AFCF-E431-BF2A-8CE2FBA8D829}"/>
              </a:ext>
            </a:extLst>
          </p:cNvPr>
          <p:cNvSpPr>
            <a:spLocks noGrp="1"/>
          </p:cNvSpPr>
          <p:nvPr>
            <p:ph type="title"/>
          </p:nvPr>
        </p:nvSpPr>
        <p:spPr/>
        <p:txBody>
          <a:bodyPr/>
          <a:lstStyle/>
          <a:p>
            <a:r>
              <a:rPr lang="fr-FR" dirty="0"/>
              <a:t>Résolution 4</a:t>
            </a:r>
          </a:p>
        </p:txBody>
      </p:sp>
      <p:sp>
        <p:nvSpPr>
          <p:cNvPr id="4" name="Espace réservé du contenu 3">
            <a:extLst>
              <a:ext uri="{FF2B5EF4-FFF2-40B4-BE49-F238E27FC236}">
                <a16:creationId xmlns:a16="http://schemas.microsoft.com/office/drawing/2014/main" xmlns="" id="{B3FCA308-4BC4-8F97-0906-0242B591D94B}"/>
              </a:ext>
            </a:extLst>
          </p:cNvPr>
          <p:cNvSpPr>
            <a:spLocks noGrp="1"/>
          </p:cNvSpPr>
          <p:nvPr>
            <p:ph idx="1"/>
          </p:nvPr>
        </p:nvSpPr>
        <p:spPr/>
        <p:txBody>
          <a:bodyPr anchor="t">
            <a:normAutofit/>
          </a:bodyPr>
          <a:lstStyle/>
          <a:p>
            <a:pPr marL="0" indent="0" algn="ctr">
              <a:buNone/>
            </a:pPr>
            <a:r>
              <a:rPr lang="fr-FR" sz="3200" dirty="0">
                <a:solidFill>
                  <a:srgbClr val="FF0000"/>
                </a:solidFill>
              </a:rPr>
              <a:t>Quitus de la gestion</a:t>
            </a:r>
          </a:p>
          <a:p>
            <a:pPr marL="0" indent="0">
              <a:buNone/>
            </a:pPr>
            <a:endParaRPr lang="fr-FR" sz="3200" dirty="0">
              <a:solidFill>
                <a:srgbClr val="FF0000"/>
              </a:solidFill>
            </a:endParaRPr>
          </a:p>
          <a:p>
            <a:pPr marL="0" indent="0">
              <a:buNone/>
            </a:pPr>
            <a:r>
              <a:rPr lang="fr-FR" sz="3200" dirty="0">
                <a:solidFill>
                  <a:schemeClr val="tx1"/>
                </a:solidFill>
              </a:rPr>
              <a:t>« Après avoir entendu le rapport moral du Président et le rapport financier, l’Assemblée Générale donne quitus au Président ainsi qu’aux membres du Bureau pour la gestion du Comité du Lyonnais </a:t>
            </a:r>
            <a:r>
              <a:rPr lang="fr-FR" sz="3200">
                <a:solidFill>
                  <a:schemeClr val="tx1"/>
                </a:solidFill>
              </a:rPr>
              <a:t>de Bridge. </a:t>
            </a:r>
            <a:r>
              <a:rPr lang="fr-FR" sz="3200" dirty="0">
                <a:solidFill>
                  <a:schemeClr val="tx1"/>
                </a:solidFill>
              </a:rPr>
              <a:t>»</a:t>
            </a:r>
          </a:p>
        </p:txBody>
      </p:sp>
      <p:sp>
        <p:nvSpPr>
          <p:cNvPr id="2" name="Espace réservé du pied de page 1">
            <a:extLst>
              <a:ext uri="{FF2B5EF4-FFF2-40B4-BE49-F238E27FC236}">
                <a16:creationId xmlns:a16="http://schemas.microsoft.com/office/drawing/2014/main" xmlns="" id="{A34C7A4F-E17A-7AEC-1FA9-80F9D000C5D0}"/>
              </a:ext>
            </a:extLst>
          </p:cNvPr>
          <p:cNvSpPr>
            <a:spLocks noGrp="1"/>
          </p:cNvSpPr>
          <p:nvPr>
            <p:ph type="ftr" sz="quarter" idx="11"/>
          </p:nvPr>
        </p:nvSpPr>
        <p:spPr/>
        <p:txBody>
          <a:bodyPr/>
          <a:lstStyle/>
          <a:p>
            <a:r>
              <a:rPr lang="en-US"/>
              <a:t>Conseil Régional du 18/06/2024</a:t>
            </a:r>
            <a:endParaRPr lang="en-US" dirty="0"/>
          </a:p>
        </p:txBody>
      </p:sp>
    </p:spTree>
    <p:extLst>
      <p:ext uri="{BB962C8B-B14F-4D97-AF65-F5344CB8AC3E}">
        <p14:creationId xmlns:p14="http://schemas.microsoft.com/office/powerpoint/2010/main" xmlns="" val="3359313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3a04bc94b00_0_3"/>
          <p:cNvSpPr txBox="1">
            <a:spLocks noGrp="1"/>
          </p:cNvSpPr>
          <p:nvPr>
            <p:ph type="ctrTitle"/>
          </p:nvPr>
        </p:nvSpPr>
        <p:spPr>
          <a:xfrm>
            <a:off x="1473825" y="-430753"/>
            <a:ext cx="6732000" cy="242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6600"/>
              </a:buClr>
              <a:buSzPts val="5400"/>
              <a:buFont typeface="Corbel"/>
              <a:buNone/>
            </a:pPr>
            <a:r>
              <a:rPr lang="fr-FR" sz="5400" b="1">
                <a:solidFill>
                  <a:srgbClr val="FF6600"/>
                </a:solidFill>
              </a:rPr>
              <a:t>Prévisionel</a:t>
            </a:r>
            <a:endParaRPr/>
          </a:p>
        </p:txBody>
      </p:sp>
      <p:sp>
        <p:nvSpPr>
          <p:cNvPr id="154" name="Google Shape;154;g3a04bc94b00_0_3"/>
          <p:cNvSpPr txBox="1">
            <a:spLocks noGrp="1"/>
          </p:cNvSpPr>
          <p:nvPr>
            <p:ph type="subTitle" idx="1"/>
          </p:nvPr>
        </p:nvSpPr>
        <p:spPr>
          <a:xfrm>
            <a:off x="868119" y="5046561"/>
            <a:ext cx="7943400" cy="91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endParaRPr/>
          </a:p>
        </p:txBody>
      </p:sp>
      <p:pic>
        <p:nvPicPr>
          <p:cNvPr id="155" name="Google Shape;155;g3a04bc94b00_0_3"/>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56" name="Google Shape;156;g3a04bc94b00_0_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sz="1400">
                <a:solidFill>
                  <a:schemeClr val="dk1"/>
                </a:solidFill>
              </a:rPr>
              <a:t>AG du 20/11/2025</a:t>
            </a:r>
            <a:endParaRPr/>
          </a:p>
        </p:txBody>
      </p:sp>
      <p:pic>
        <p:nvPicPr>
          <p:cNvPr id="157" name="Google Shape;157;g3a04bc94b00_0_3"/>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58" name="Google Shape;158;g3a04bc94b00_0_3"/>
          <p:cNvPicPr preferRelativeResize="0"/>
          <p:nvPr/>
        </p:nvPicPr>
        <p:blipFill>
          <a:blip r:embed="rId5">
            <a:alphaModFix/>
          </a:blip>
          <a:stretch>
            <a:fillRect/>
          </a:stretch>
        </p:blipFill>
        <p:spPr>
          <a:xfrm>
            <a:off x="172825" y="1943275"/>
            <a:ext cx="8861075" cy="3879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C078C5-0DBC-6F1B-691F-25B21388466A}"/>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xmlns="" id="{0040FDEF-4B06-F09A-2B9F-C95AFCFB7C9E}"/>
              </a:ext>
            </a:extLst>
          </p:cNvPr>
          <p:cNvSpPr>
            <a:spLocks noGrp="1"/>
          </p:cNvSpPr>
          <p:nvPr>
            <p:ph type="title"/>
          </p:nvPr>
        </p:nvSpPr>
        <p:spPr/>
        <p:txBody>
          <a:bodyPr/>
          <a:lstStyle/>
          <a:p>
            <a:r>
              <a:rPr lang="fr-FR" dirty="0"/>
              <a:t>Résolution 5</a:t>
            </a:r>
          </a:p>
        </p:txBody>
      </p:sp>
      <p:sp>
        <p:nvSpPr>
          <p:cNvPr id="4" name="Espace réservé du contenu 3">
            <a:extLst>
              <a:ext uri="{FF2B5EF4-FFF2-40B4-BE49-F238E27FC236}">
                <a16:creationId xmlns:a16="http://schemas.microsoft.com/office/drawing/2014/main" xmlns="" id="{64867BB7-19B9-0600-4DC7-5082AC18B419}"/>
              </a:ext>
            </a:extLst>
          </p:cNvPr>
          <p:cNvSpPr>
            <a:spLocks noGrp="1"/>
          </p:cNvSpPr>
          <p:nvPr>
            <p:ph idx="1"/>
          </p:nvPr>
        </p:nvSpPr>
        <p:spPr/>
        <p:txBody>
          <a:bodyPr anchor="t">
            <a:normAutofit/>
          </a:bodyPr>
          <a:lstStyle/>
          <a:p>
            <a:pPr marL="0" indent="0" algn="ctr">
              <a:buNone/>
            </a:pPr>
            <a:r>
              <a:rPr lang="fr-FR" sz="3200" dirty="0">
                <a:solidFill>
                  <a:srgbClr val="FF0000"/>
                </a:solidFill>
              </a:rPr>
              <a:t>Budget prévisionnel 2025-2026</a:t>
            </a:r>
          </a:p>
          <a:p>
            <a:pPr marL="0" indent="0">
              <a:buNone/>
            </a:pPr>
            <a:endParaRPr lang="fr-FR" sz="3200" dirty="0">
              <a:solidFill>
                <a:srgbClr val="FF0000"/>
              </a:solidFill>
            </a:endParaRPr>
          </a:p>
          <a:p>
            <a:pPr marL="0" indent="0">
              <a:buNone/>
            </a:pPr>
            <a:r>
              <a:rPr lang="fr-FR" sz="3200" dirty="0">
                <a:solidFill>
                  <a:schemeClr val="tx1"/>
                </a:solidFill>
              </a:rPr>
              <a:t>« L’Assemblée Générale, après avoir pris connaissance du budget prévisionnel de l’exercice 2025/2026, approuve ledit budget. »</a:t>
            </a:r>
          </a:p>
        </p:txBody>
      </p:sp>
      <p:sp>
        <p:nvSpPr>
          <p:cNvPr id="2" name="Espace réservé du pied de page 1">
            <a:extLst>
              <a:ext uri="{FF2B5EF4-FFF2-40B4-BE49-F238E27FC236}">
                <a16:creationId xmlns:a16="http://schemas.microsoft.com/office/drawing/2014/main" xmlns="" id="{E86A73B1-7C0D-5CAF-8D6B-1A10A3B6A68F}"/>
              </a:ext>
            </a:extLst>
          </p:cNvPr>
          <p:cNvSpPr>
            <a:spLocks noGrp="1"/>
          </p:cNvSpPr>
          <p:nvPr>
            <p:ph type="ftr" sz="quarter" idx="11"/>
          </p:nvPr>
        </p:nvSpPr>
        <p:spPr/>
        <p:txBody>
          <a:bodyPr/>
          <a:lstStyle/>
          <a:p>
            <a:r>
              <a:rPr lang="en-US"/>
              <a:t>Conseil Régional du 18/06/2024</a:t>
            </a:r>
            <a:endParaRPr lang="en-US" dirty="0"/>
          </a:p>
        </p:txBody>
      </p:sp>
    </p:spTree>
    <p:extLst>
      <p:ext uri="{BB962C8B-B14F-4D97-AF65-F5344CB8AC3E}">
        <p14:creationId xmlns:p14="http://schemas.microsoft.com/office/powerpoint/2010/main" xmlns="" val="410080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4C2745A-02EA-9CB0-C025-0DDC4009F3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97A36E19-F0E8-F78F-FE9D-E49090325463}"/>
              </a:ext>
            </a:extLst>
          </p:cNvPr>
          <p:cNvSpPr>
            <a:spLocks noGrp="1"/>
          </p:cNvSpPr>
          <p:nvPr>
            <p:ph type="ctrTitle"/>
          </p:nvPr>
        </p:nvSpPr>
        <p:spPr>
          <a:xfrm>
            <a:off x="214166" y="659952"/>
            <a:ext cx="8976133" cy="5425267"/>
          </a:xfrm>
        </p:spPr>
        <p:txBody>
          <a:bodyPr>
            <a:noAutofit/>
          </a:bodyPr>
          <a:lstStyle/>
          <a:p>
            <a:pPr algn="ctr"/>
            <a:r>
              <a:rPr lang="fr-FR" sz="2400" b="1" u="sng" dirty="0">
                <a:solidFill>
                  <a:srgbClr val="002060"/>
                </a:solidFill>
              </a:rPr>
              <a:t>Les nouvelles présidentes</a:t>
            </a:r>
            <a:r>
              <a:rPr lang="fr-FR" sz="2400" b="1" dirty="0">
                <a:solidFill>
                  <a:srgbClr val="002060"/>
                </a:solidFill>
              </a:rPr>
              <a:t/>
            </a:r>
            <a:br>
              <a:rPr lang="fr-FR" sz="2400" b="1" dirty="0">
                <a:solidFill>
                  <a:srgbClr val="002060"/>
                </a:solidFill>
              </a:rPr>
            </a:br>
            <a:r>
              <a:rPr lang="fr-FR" sz="2400" b="1" dirty="0">
                <a:solidFill>
                  <a:srgbClr val="002060"/>
                </a:solidFill>
              </a:rPr>
              <a:t/>
            </a:r>
            <a:br>
              <a:rPr lang="fr-FR" sz="2400" b="1" dirty="0">
                <a:solidFill>
                  <a:srgbClr val="002060"/>
                </a:solidFill>
              </a:rPr>
            </a:br>
            <a:r>
              <a:rPr lang="fr-FR" sz="2400" b="1" dirty="0">
                <a:solidFill>
                  <a:srgbClr val="002060"/>
                </a:solidFill>
              </a:rPr>
              <a:t>Madame Dominique </a:t>
            </a:r>
            <a:r>
              <a:rPr lang="fr-FR" sz="2400" b="1" dirty="0" err="1">
                <a:solidFill>
                  <a:srgbClr val="002060"/>
                </a:solidFill>
              </a:rPr>
              <a:t>Carbonneill</a:t>
            </a:r>
            <a:r>
              <a:rPr lang="fr-FR" sz="2400" b="1" dirty="0">
                <a:solidFill>
                  <a:srgbClr val="002060"/>
                </a:solidFill>
              </a:rPr>
              <a:t/>
            </a:r>
            <a:br>
              <a:rPr lang="fr-FR" sz="2400" b="1" dirty="0">
                <a:solidFill>
                  <a:srgbClr val="002060"/>
                </a:solidFill>
              </a:rPr>
            </a:br>
            <a:r>
              <a:rPr lang="fr-FR" sz="2400" b="1" dirty="0">
                <a:solidFill>
                  <a:srgbClr val="002060"/>
                </a:solidFill>
              </a:rPr>
              <a:t>Mâcon-Lamartine</a:t>
            </a:r>
            <a:br>
              <a:rPr lang="fr-FR" sz="2400" b="1" dirty="0">
                <a:solidFill>
                  <a:srgbClr val="002060"/>
                </a:solidFill>
              </a:rPr>
            </a:br>
            <a:r>
              <a:rPr lang="fr-FR" sz="2400" b="1" dirty="0">
                <a:solidFill>
                  <a:srgbClr val="002060"/>
                </a:solidFill>
              </a:rPr>
              <a:t>Madame Agnès Ganivet</a:t>
            </a:r>
            <a:br>
              <a:rPr lang="fr-FR" sz="2400" b="1" dirty="0">
                <a:solidFill>
                  <a:srgbClr val="002060"/>
                </a:solidFill>
              </a:rPr>
            </a:br>
            <a:r>
              <a:rPr lang="fr-FR" sz="2400" b="1" dirty="0">
                <a:solidFill>
                  <a:srgbClr val="002060"/>
                </a:solidFill>
              </a:rPr>
              <a:t>Vénissieux</a:t>
            </a:r>
            <a:br>
              <a:rPr lang="fr-FR" sz="2400" b="1" dirty="0">
                <a:solidFill>
                  <a:srgbClr val="002060"/>
                </a:solidFill>
              </a:rPr>
            </a:br>
            <a:r>
              <a:rPr lang="fr-FR" sz="2400" b="1" dirty="0">
                <a:solidFill>
                  <a:srgbClr val="002060"/>
                </a:solidFill>
              </a:rPr>
              <a:t/>
            </a:r>
            <a:br>
              <a:rPr lang="fr-FR" sz="2400" b="1" dirty="0">
                <a:solidFill>
                  <a:srgbClr val="002060"/>
                </a:solidFill>
              </a:rPr>
            </a:br>
            <a:r>
              <a:rPr lang="fr-FR" sz="2400" b="1" u="sng" dirty="0">
                <a:solidFill>
                  <a:srgbClr val="002060"/>
                </a:solidFill>
              </a:rPr>
              <a:t>Les nouveaux présidents</a:t>
            </a:r>
            <a:r>
              <a:rPr lang="fr-FR" sz="2400" b="1" dirty="0">
                <a:solidFill>
                  <a:srgbClr val="002060"/>
                </a:solidFill>
              </a:rPr>
              <a:t/>
            </a:r>
            <a:br>
              <a:rPr lang="fr-FR" sz="2400" b="1" dirty="0">
                <a:solidFill>
                  <a:srgbClr val="002060"/>
                </a:solidFill>
              </a:rPr>
            </a:br>
            <a:r>
              <a:rPr lang="fr-FR" sz="2400" b="1" dirty="0">
                <a:solidFill>
                  <a:srgbClr val="002060"/>
                </a:solidFill>
              </a:rPr>
              <a:t/>
            </a:r>
            <a:br>
              <a:rPr lang="fr-FR" sz="2400" b="1" dirty="0">
                <a:solidFill>
                  <a:srgbClr val="002060"/>
                </a:solidFill>
              </a:rPr>
            </a:br>
            <a:r>
              <a:rPr lang="fr-FR" sz="2400" b="1" dirty="0">
                <a:solidFill>
                  <a:srgbClr val="002060"/>
                </a:solidFill>
              </a:rPr>
              <a:t>Monsieur Jean-Louis Lachaud</a:t>
            </a:r>
            <a:br>
              <a:rPr lang="fr-FR" sz="2400" b="1" dirty="0">
                <a:solidFill>
                  <a:srgbClr val="002060"/>
                </a:solidFill>
              </a:rPr>
            </a:br>
            <a:r>
              <a:rPr lang="fr-FR" sz="2400" b="1" dirty="0">
                <a:solidFill>
                  <a:srgbClr val="002060"/>
                </a:solidFill>
              </a:rPr>
              <a:t>B.A.D.J.E</a:t>
            </a:r>
            <a:br>
              <a:rPr lang="fr-FR" sz="2400" b="1" dirty="0">
                <a:solidFill>
                  <a:srgbClr val="002060"/>
                </a:solidFill>
              </a:rPr>
            </a:br>
            <a:r>
              <a:rPr lang="fr-FR" sz="2400" b="1" dirty="0">
                <a:solidFill>
                  <a:srgbClr val="002060"/>
                </a:solidFill>
              </a:rPr>
              <a:t>Monsieur Patrick Josse</a:t>
            </a:r>
            <a:br>
              <a:rPr lang="fr-FR" sz="2400" b="1" dirty="0">
                <a:solidFill>
                  <a:srgbClr val="002060"/>
                </a:solidFill>
              </a:rPr>
            </a:br>
            <a:r>
              <a:rPr lang="fr-FR" sz="2400" b="1" dirty="0">
                <a:solidFill>
                  <a:srgbClr val="002060"/>
                </a:solidFill>
              </a:rPr>
              <a:t>Chasselay Bridge Club</a:t>
            </a:r>
            <a:br>
              <a:rPr lang="fr-FR" sz="2400" b="1" dirty="0">
                <a:solidFill>
                  <a:srgbClr val="002060"/>
                </a:solidFill>
              </a:rPr>
            </a:br>
            <a:r>
              <a:rPr lang="fr-FR" sz="2400" b="1" dirty="0">
                <a:solidFill>
                  <a:srgbClr val="002060"/>
                </a:solidFill>
              </a:rPr>
              <a:t/>
            </a:r>
            <a:br>
              <a:rPr lang="fr-FR" sz="2400" b="1" dirty="0">
                <a:solidFill>
                  <a:srgbClr val="002060"/>
                </a:solidFill>
              </a:rPr>
            </a:br>
            <a:r>
              <a:rPr lang="fr-FR" sz="2400" b="1" dirty="0">
                <a:solidFill>
                  <a:srgbClr val="002060"/>
                </a:solidFill>
              </a:rPr>
              <a:t>N’oublions pas un Président qui vient de nous quitter …</a:t>
            </a:r>
            <a:br>
              <a:rPr lang="fr-FR" sz="2400" b="1" dirty="0">
                <a:solidFill>
                  <a:srgbClr val="002060"/>
                </a:solidFill>
              </a:rPr>
            </a:br>
            <a:r>
              <a:rPr lang="fr-FR" sz="2400" b="1" dirty="0">
                <a:solidFill>
                  <a:srgbClr val="002060"/>
                </a:solidFill>
              </a:rPr>
              <a:t>Marc Colas – M le Bridge</a:t>
            </a:r>
            <a:endParaRPr lang="fr-FR" sz="2400" b="1" dirty="0">
              <a:solidFill>
                <a:srgbClr val="002060"/>
              </a:solidFill>
              <a:latin typeface="Arial" panose="020B0604020202020204" pitchFamily="34" charset="0"/>
              <a:cs typeface="Arial" panose="020B0604020202020204" pitchFamily="34" charset="0"/>
            </a:endParaRPr>
          </a:p>
        </p:txBody>
      </p:sp>
      <p:sp>
        <p:nvSpPr>
          <p:cNvPr id="4" name="Espace réservé du pied de page 3">
            <a:extLst>
              <a:ext uri="{FF2B5EF4-FFF2-40B4-BE49-F238E27FC236}">
                <a16:creationId xmlns:a16="http://schemas.microsoft.com/office/drawing/2014/main" xmlns="" id="{E56EFF94-D2E1-B956-72C8-1CB4F101A37F}"/>
              </a:ext>
            </a:extLst>
          </p:cNvPr>
          <p:cNvSpPr>
            <a:spLocks noGrp="1"/>
          </p:cNvSpPr>
          <p:nvPr>
            <p:ph type="ftr" sz="quarter" idx="11"/>
          </p:nvPr>
        </p:nvSpPr>
        <p:spPr/>
        <p:txBody>
          <a:bodyPr/>
          <a:lstStyle/>
          <a:p>
            <a:r>
              <a:rPr lang="en-US" sz="1400" dirty="0">
                <a:solidFill>
                  <a:schemeClr val="tx1"/>
                </a:solidFill>
              </a:rPr>
              <a:t>AG du 20/11/2025</a:t>
            </a:r>
          </a:p>
          <a:p>
            <a:endParaRPr lang="en-US" sz="1400" b="1" dirty="0">
              <a:solidFill>
                <a:schemeClr val="tx1"/>
              </a:solidFill>
            </a:endParaRPr>
          </a:p>
        </p:txBody>
      </p:sp>
      <p:pic>
        <p:nvPicPr>
          <p:cNvPr id="9" name="Image 8">
            <a:extLst>
              <a:ext uri="{FF2B5EF4-FFF2-40B4-BE49-F238E27FC236}">
                <a16:creationId xmlns:a16="http://schemas.microsoft.com/office/drawing/2014/main" xmlns="" id="{08BB26EE-E993-3F3F-2260-0FEB1220CE3C}"/>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3590294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3C8FE9-AD35-22A0-7706-618D217537E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xmlns="" id="{5FD0D247-BE16-7473-C4CF-619D81598CF4}"/>
              </a:ext>
            </a:extLst>
          </p:cNvPr>
          <p:cNvSpPr>
            <a:spLocks noGrp="1"/>
          </p:cNvSpPr>
          <p:nvPr>
            <p:ph type="title"/>
          </p:nvPr>
        </p:nvSpPr>
        <p:spPr/>
        <p:txBody>
          <a:bodyPr/>
          <a:lstStyle/>
          <a:p>
            <a:r>
              <a:rPr lang="fr-FR" dirty="0"/>
              <a:t>Résolution 6</a:t>
            </a:r>
          </a:p>
        </p:txBody>
      </p:sp>
      <p:sp>
        <p:nvSpPr>
          <p:cNvPr id="4" name="Espace réservé du contenu 3">
            <a:extLst>
              <a:ext uri="{FF2B5EF4-FFF2-40B4-BE49-F238E27FC236}">
                <a16:creationId xmlns:a16="http://schemas.microsoft.com/office/drawing/2014/main" xmlns="" id="{A5F7D875-BA72-B589-5BC5-77E0005C5B78}"/>
              </a:ext>
            </a:extLst>
          </p:cNvPr>
          <p:cNvSpPr>
            <a:spLocks noGrp="1"/>
          </p:cNvSpPr>
          <p:nvPr>
            <p:ph idx="1"/>
          </p:nvPr>
        </p:nvSpPr>
        <p:spPr/>
        <p:txBody>
          <a:bodyPr anchor="t">
            <a:normAutofit/>
          </a:bodyPr>
          <a:lstStyle/>
          <a:p>
            <a:pPr marL="0" indent="0" algn="ctr">
              <a:buNone/>
            </a:pPr>
            <a:r>
              <a:rPr lang="fr-FR" sz="3200" dirty="0">
                <a:solidFill>
                  <a:srgbClr val="FF0000"/>
                </a:solidFill>
              </a:rPr>
              <a:t>Pouvoirs</a:t>
            </a:r>
          </a:p>
          <a:p>
            <a:pPr marL="0" indent="0">
              <a:buNone/>
            </a:pPr>
            <a:endParaRPr lang="fr-FR" sz="3200" dirty="0">
              <a:solidFill>
                <a:srgbClr val="FF0000"/>
              </a:solidFill>
            </a:endParaRPr>
          </a:p>
          <a:p>
            <a:pPr marL="0" indent="0">
              <a:buNone/>
            </a:pPr>
            <a:r>
              <a:rPr lang="fr-FR" sz="3200" dirty="0">
                <a:solidFill>
                  <a:schemeClr val="tx1"/>
                </a:solidFill>
              </a:rPr>
              <a:t>« L’Assemblée Générale confère tous pouvoirs au porteur d’un original, d’une copie ou d’un extrait du présent procès-verbal afin d’accomplir toutes les formalités consécutives aux décisions prises, de signer toutes pièces et tous actes nécessaires à l’accomplissement de la ou des résolutions prises. »</a:t>
            </a:r>
          </a:p>
        </p:txBody>
      </p:sp>
      <p:sp>
        <p:nvSpPr>
          <p:cNvPr id="2" name="Espace réservé du pied de page 1">
            <a:extLst>
              <a:ext uri="{FF2B5EF4-FFF2-40B4-BE49-F238E27FC236}">
                <a16:creationId xmlns:a16="http://schemas.microsoft.com/office/drawing/2014/main" xmlns="" id="{E6969693-881D-C7D9-698D-EBE2ED9EE006}"/>
              </a:ext>
            </a:extLst>
          </p:cNvPr>
          <p:cNvSpPr>
            <a:spLocks noGrp="1"/>
          </p:cNvSpPr>
          <p:nvPr>
            <p:ph type="ftr" sz="quarter" idx="11"/>
          </p:nvPr>
        </p:nvSpPr>
        <p:spPr/>
        <p:txBody>
          <a:bodyPr/>
          <a:lstStyle/>
          <a:p>
            <a:r>
              <a:rPr lang="en-US"/>
              <a:t>Conseil Régional du 18/06/2024</a:t>
            </a:r>
            <a:endParaRPr lang="en-US" dirty="0"/>
          </a:p>
        </p:txBody>
      </p:sp>
    </p:spTree>
    <p:extLst>
      <p:ext uri="{BB962C8B-B14F-4D97-AF65-F5344CB8AC3E}">
        <p14:creationId xmlns:p14="http://schemas.microsoft.com/office/powerpoint/2010/main" xmlns="" val="1946090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A0C643-FDB0-4A27-9F28-AAF4802BEED2}"/>
              </a:ext>
            </a:extLst>
          </p:cNvPr>
          <p:cNvSpPr>
            <a:spLocks noGrp="1"/>
          </p:cNvSpPr>
          <p:nvPr>
            <p:ph type="ctrTitle"/>
          </p:nvPr>
        </p:nvSpPr>
        <p:spPr>
          <a:xfrm>
            <a:off x="1657077" y="1937856"/>
            <a:ext cx="6731913" cy="1585520"/>
          </a:xfrm>
        </p:spPr>
        <p:txBody>
          <a:bodyPr>
            <a:normAutofit/>
          </a:bodyPr>
          <a:lstStyle/>
          <a:p>
            <a:r>
              <a:rPr lang="fr-FR" sz="5400" b="1" dirty="0">
                <a:solidFill>
                  <a:srgbClr val="FF6600"/>
                </a:solidFill>
              </a:rPr>
              <a:t>4-Développement</a:t>
            </a:r>
            <a:endParaRPr lang="fr-FR" sz="6000" b="1" dirty="0">
              <a:solidFill>
                <a:srgbClr val="FF6600"/>
              </a:solidFill>
            </a:endParaRPr>
          </a:p>
        </p:txBody>
      </p:sp>
      <p:sp>
        <p:nvSpPr>
          <p:cNvPr id="3" name="Sous-titre 2">
            <a:extLst>
              <a:ext uri="{FF2B5EF4-FFF2-40B4-BE49-F238E27FC236}">
                <a16:creationId xmlns:a16="http://schemas.microsoft.com/office/drawing/2014/main" xmlns="" id="{E1A59B84-0304-4B2F-99D5-BD975B21FEA8}"/>
              </a:ext>
            </a:extLst>
          </p:cNvPr>
          <p:cNvSpPr>
            <a:spLocks noGrp="1"/>
          </p:cNvSpPr>
          <p:nvPr>
            <p:ph type="subTitle" idx="1"/>
          </p:nvPr>
        </p:nvSpPr>
        <p:spPr>
          <a:xfrm>
            <a:off x="949403" y="5019651"/>
            <a:ext cx="7943317" cy="914400"/>
          </a:xfrm>
        </p:spPr>
        <p:txBody>
          <a:bodyPr>
            <a:normAutofit/>
          </a:bodyPr>
          <a:lstStyle/>
          <a:p>
            <a:pPr algn="ctr"/>
            <a:r>
              <a:rPr lang="fr-FR" sz="3600" b="1" dirty="0"/>
              <a:t>Xavier LEONARD</a:t>
            </a:r>
          </a:p>
        </p:txBody>
      </p:sp>
      <p:pic>
        <p:nvPicPr>
          <p:cNvPr id="5" name="Image 4">
            <a:extLst>
              <a:ext uri="{FF2B5EF4-FFF2-40B4-BE49-F238E27FC236}">
                <a16:creationId xmlns:a16="http://schemas.microsoft.com/office/drawing/2014/main" xmlns="" id="{75C79083-5F1D-44FF-A3E7-1357040C1ECE}"/>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37B360E4-7665-F345-8815-DA6E63CCB42B}"/>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554C138F-EC84-4C4F-3DE1-CCD7F28960B4}"/>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1632385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EBDE5E-AE3A-D227-DF50-E2A11AB4E7E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DA3419F-2960-5B4D-D369-4DFB16B40007}"/>
              </a:ext>
            </a:extLst>
          </p:cNvPr>
          <p:cNvSpPr>
            <a:spLocks noGrp="1"/>
          </p:cNvSpPr>
          <p:nvPr>
            <p:ph type="title"/>
          </p:nvPr>
        </p:nvSpPr>
        <p:spPr/>
        <p:txBody>
          <a:bodyPr/>
          <a:lstStyle/>
          <a:p>
            <a:r>
              <a:rPr lang="fr-FR" dirty="0"/>
              <a:t>Faits marquants</a:t>
            </a:r>
          </a:p>
        </p:txBody>
      </p:sp>
      <p:sp>
        <p:nvSpPr>
          <p:cNvPr id="3" name="Espace réservé du contenu 2">
            <a:extLst>
              <a:ext uri="{FF2B5EF4-FFF2-40B4-BE49-F238E27FC236}">
                <a16:creationId xmlns:a16="http://schemas.microsoft.com/office/drawing/2014/main" xmlns="" id="{D5C14AC2-57B2-7289-932D-06D8F8486A58}"/>
              </a:ext>
            </a:extLst>
          </p:cNvPr>
          <p:cNvSpPr>
            <a:spLocks noGrp="1"/>
          </p:cNvSpPr>
          <p:nvPr>
            <p:ph idx="1"/>
          </p:nvPr>
        </p:nvSpPr>
        <p:spPr/>
        <p:txBody>
          <a:bodyPr>
            <a:normAutofit/>
          </a:bodyPr>
          <a:lstStyle/>
          <a:p>
            <a:r>
              <a:rPr lang="fr-FR" dirty="0"/>
              <a:t>Démission de </a:t>
            </a:r>
            <a:r>
              <a:rPr lang="fr-FR" dirty="0" err="1"/>
              <a:t>JP.Laroche</a:t>
            </a:r>
            <a:r>
              <a:rPr lang="fr-FR" dirty="0"/>
              <a:t> (Délégué Développement du Comité –DDCO) :</a:t>
            </a:r>
          </a:p>
          <a:p>
            <a:pPr lvl="1"/>
            <a:r>
              <a:rPr lang="fr-FR" dirty="0"/>
              <a:t>Intérim assuré provisoirement par </a:t>
            </a:r>
            <a:r>
              <a:rPr lang="fr-FR" dirty="0" err="1"/>
              <a:t>X.Léonard</a:t>
            </a:r>
            <a:endParaRPr lang="fr-FR" dirty="0"/>
          </a:p>
          <a:p>
            <a:pPr lvl="1">
              <a:buFont typeface="Wingdings" pitchFamily="2" charset="2"/>
              <a:buChar char="Ø"/>
            </a:pPr>
            <a:r>
              <a:rPr lang="fr-FR" dirty="0">
                <a:solidFill>
                  <a:srgbClr val="FF0000"/>
                </a:solidFill>
              </a:rPr>
              <a:t>Le Comité appelle à candidature pour le remplacer</a:t>
            </a:r>
          </a:p>
          <a:p>
            <a:pPr>
              <a:buFont typeface="Arial" panose="020B0604020202020204" pitchFamily="34" charset="0"/>
              <a:buChar char="•"/>
            </a:pPr>
            <a:r>
              <a:rPr lang="fr-FR" dirty="0"/>
              <a:t>Actions de rentrée :</a:t>
            </a:r>
          </a:p>
          <a:p>
            <a:pPr lvl="1">
              <a:buFont typeface="Arial" panose="020B0604020202020204" pitchFamily="34" charset="0"/>
              <a:buChar char="•"/>
            </a:pPr>
            <a:r>
              <a:rPr lang="fr-FR" dirty="0"/>
              <a:t>Journée « Préparons la rentrée » à la MDB : 10 clubs représentés, 22 participants animée par Séverine Wagner de la FFB</a:t>
            </a:r>
          </a:p>
          <a:p>
            <a:pPr lvl="1">
              <a:buFont typeface="Arial" panose="020B0604020202020204" pitchFamily="34" charset="0"/>
              <a:buChar char="•"/>
            </a:pPr>
            <a:r>
              <a:rPr lang="fr-FR" dirty="0"/>
              <a:t>Journée nationale du Bridge le 21/09 : une belle mobilisation malgré une météo capricieuse. 7 clubs impliqués : Beaujolais, Charbonnières, Genas, Rouge et Noir, Saint-Cyr, </a:t>
            </a:r>
            <a:r>
              <a:rPr lang="fr-FR" dirty="0" err="1"/>
              <a:t>Silk</a:t>
            </a:r>
            <a:r>
              <a:rPr lang="fr-FR" dirty="0"/>
              <a:t> et Yzeron.</a:t>
            </a:r>
          </a:p>
          <a:p>
            <a:pPr lvl="1">
              <a:buFont typeface="Arial" panose="020B0604020202020204" pitchFamily="34" charset="0"/>
              <a:buChar char="•"/>
            </a:pPr>
            <a:r>
              <a:rPr lang="fr-FR" dirty="0"/>
              <a:t>Des actions ponctuelles en complément : Auchan par le CBC</a:t>
            </a:r>
          </a:p>
        </p:txBody>
      </p:sp>
      <p:sp>
        <p:nvSpPr>
          <p:cNvPr id="4" name="Espace réservé du pied de page 3">
            <a:extLst>
              <a:ext uri="{FF2B5EF4-FFF2-40B4-BE49-F238E27FC236}">
                <a16:creationId xmlns:a16="http://schemas.microsoft.com/office/drawing/2014/main" xmlns="" id="{CDE83935-54C9-5F34-0F81-EC89972C5773}"/>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Tree>
    <p:extLst>
      <p:ext uri="{BB962C8B-B14F-4D97-AF65-F5344CB8AC3E}">
        <p14:creationId xmlns:p14="http://schemas.microsoft.com/office/powerpoint/2010/main" xmlns="" val="3642699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8941B7D-1C34-2463-1845-DF5688C583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9A8B1ED1-8820-0FD6-BF95-FBD379599CA1}"/>
              </a:ext>
            </a:extLst>
          </p:cNvPr>
          <p:cNvSpPr>
            <a:spLocks noGrp="1"/>
          </p:cNvSpPr>
          <p:nvPr>
            <p:ph type="title"/>
          </p:nvPr>
        </p:nvSpPr>
        <p:spPr/>
        <p:txBody>
          <a:bodyPr/>
          <a:lstStyle/>
          <a:p>
            <a:r>
              <a:rPr lang="fr-FR" dirty="0"/>
              <a:t>Outil déployé en Auvergne 1</a:t>
            </a:r>
          </a:p>
        </p:txBody>
      </p:sp>
      <p:pic>
        <p:nvPicPr>
          <p:cNvPr id="7" name="Espace réservé du contenu 6">
            <a:extLst>
              <a:ext uri="{FF2B5EF4-FFF2-40B4-BE49-F238E27FC236}">
                <a16:creationId xmlns:a16="http://schemas.microsoft.com/office/drawing/2014/main" xmlns="" id="{B389F555-7260-EB86-F2A0-237DC59AAF83}"/>
              </a:ext>
            </a:extLst>
          </p:cNvPr>
          <p:cNvPicPr>
            <a:picLocks noGrp="1" noChangeAspect="1"/>
          </p:cNvPicPr>
          <p:nvPr>
            <p:ph idx="1"/>
          </p:nvPr>
        </p:nvPicPr>
        <p:blipFill>
          <a:blip r:embed="rId2"/>
          <a:stretch>
            <a:fillRect/>
          </a:stretch>
        </p:blipFill>
        <p:spPr>
          <a:xfrm>
            <a:off x="5716861" y="863600"/>
            <a:ext cx="3618953" cy="5121275"/>
          </a:xfrm>
        </p:spPr>
      </p:pic>
      <p:sp>
        <p:nvSpPr>
          <p:cNvPr id="4" name="Espace réservé du pied de page 3">
            <a:extLst>
              <a:ext uri="{FF2B5EF4-FFF2-40B4-BE49-F238E27FC236}">
                <a16:creationId xmlns:a16="http://schemas.microsoft.com/office/drawing/2014/main" xmlns="" id="{A3177663-F09F-1E21-80F6-E5704637276E}"/>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Tree>
    <p:extLst>
      <p:ext uri="{BB962C8B-B14F-4D97-AF65-F5344CB8AC3E}">
        <p14:creationId xmlns:p14="http://schemas.microsoft.com/office/powerpoint/2010/main" xmlns="" val="773813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6D52EA-94AF-B5B7-8568-6725CD2D06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B762D368-6612-9368-FB7A-0E35478AB8CE}"/>
              </a:ext>
            </a:extLst>
          </p:cNvPr>
          <p:cNvSpPr>
            <a:spLocks noGrp="1"/>
          </p:cNvSpPr>
          <p:nvPr>
            <p:ph type="title"/>
          </p:nvPr>
        </p:nvSpPr>
        <p:spPr/>
        <p:txBody>
          <a:bodyPr/>
          <a:lstStyle/>
          <a:p>
            <a:r>
              <a:rPr lang="fr-FR" dirty="0"/>
              <a:t>Outil déployé en Auvergne 2</a:t>
            </a:r>
          </a:p>
        </p:txBody>
      </p:sp>
      <p:pic>
        <p:nvPicPr>
          <p:cNvPr id="6" name="Espace réservé du contenu 5">
            <a:extLst>
              <a:ext uri="{FF2B5EF4-FFF2-40B4-BE49-F238E27FC236}">
                <a16:creationId xmlns:a16="http://schemas.microsoft.com/office/drawing/2014/main" xmlns="" id="{B654C77E-99E7-AE2C-AD22-8E009D3B5371}"/>
              </a:ext>
            </a:extLst>
          </p:cNvPr>
          <p:cNvPicPr>
            <a:picLocks noGrp="1" noChangeAspect="1"/>
          </p:cNvPicPr>
          <p:nvPr>
            <p:ph idx="1"/>
          </p:nvPr>
        </p:nvPicPr>
        <p:blipFill>
          <a:blip r:embed="rId2"/>
          <a:stretch>
            <a:fillRect/>
          </a:stretch>
        </p:blipFill>
        <p:spPr>
          <a:xfrm>
            <a:off x="5716861" y="863600"/>
            <a:ext cx="3618953" cy="5121275"/>
          </a:xfrm>
        </p:spPr>
      </p:pic>
      <p:sp>
        <p:nvSpPr>
          <p:cNvPr id="4" name="Espace réservé du pied de page 3">
            <a:extLst>
              <a:ext uri="{FF2B5EF4-FFF2-40B4-BE49-F238E27FC236}">
                <a16:creationId xmlns:a16="http://schemas.microsoft.com/office/drawing/2014/main" xmlns="" id="{D60B9D19-EDC8-2071-A1DA-473451CC6A01}"/>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Tree>
    <p:extLst>
      <p:ext uri="{BB962C8B-B14F-4D97-AF65-F5344CB8AC3E}">
        <p14:creationId xmlns:p14="http://schemas.microsoft.com/office/powerpoint/2010/main" xmlns="" val="4042653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7087FFF-E722-433A-A8F5-2B564CCBAB1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F05C848-D961-4EC8-11F1-65C5229EA4E9}"/>
              </a:ext>
            </a:extLst>
          </p:cNvPr>
          <p:cNvSpPr>
            <a:spLocks noGrp="1"/>
          </p:cNvSpPr>
          <p:nvPr>
            <p:ph type="title"/>
          </p:nvPr>
        </p:nvSpPr>
        <p:spPr/>
        <p:txBody>
          <a:bodyPr/>
          <a:lstStyle/>
          <a:p>
            <a:r>
              <a:rPr lang="fr-FR" dirty="0"/>
              <a:t>Outil déployé en Auvergne 3</a:t>
            </a:r>
          </a:p>
        </p:txBody>
      </p:sp>
      <p:pic>
        <p:nvPicPr>
          <p:cNvPr id="6" name="Espace réservé du contenu 5">
            <a:extLst>
              <a:ext uri="{FF2B5EF4-FFF2-40B4-BE49-F238E27FC236}">
                <a16:creationId xmlns:a16="http://schemas.microsoft.com/office/drawing/2014/main" xmlns="" id="{0C98896F-53CA-0F23-F128-ECE3C3CA9FA0}"/>
              </a:ext>
            </a:extLst>
          </p:cNvPr>
          <p:cNvPicPr>
            <a:picLocks noGrp="1" noChangeAspect="1"/>
          </p:cNvPicPr>
          <p:nvPr>
            <p:ph idx="1"/>
          </p:nvPr>
        </p:nvPicPr>
        <p:blipFill>
          <a:blip r:embed="rId2"/>
          <a:stretch>
            <a:fillRect/>
          </a:stretch>
        </p:blipFill>
        <p:spPr>
          <a:xfrm>
            <a:off x="5716861" y="863600"/>
            <a:ext cx="3618953" cy="5121275"/>
          </a:xfrm>
        </p:spPr>
      </p:pic>
      <p:sp>
        <p:nvSpPr>
          <p:cNvPr id="4" name="Espace réservé du pied de page 3">
            <a:extLst>
              <a:ext uri="{FF2B5EF4-FFF2-40B4-BE49-F238E27FC236}">
                <a16:creationId xmlns:a16="http://schemas.microsoft.com/office/drawing/2014/main" xmlns="" id="{21F6C26D-593D-AC72-54FA-056A3D1D84D0}"/>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Tree>
    <p:extLst>
      <p:ext uri="{BB962C8B-B14F-4D97-AF65-F5344CB8AC3E}">
        <p14:creationId xmlns:p14="http://schemas.microsoft.com/office/powerpoint/2010/main" xmlns="" val="2246970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52EE4B-C820-4A11-B356-B18EF9546A5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151046F-06FB-C4D5-5F3C-0F749A5F09F9}"/>
              </a:ext>
            </a:extLst>
          </p:cNvPr>
          <p:cNvSpPr>
            <a:spLocks noGrp="1"/>
          </p:cNvSpPr>
          <p:nvPr>
            <p:ph type="title"/>
          </p:nvPr>
        </p:nvSpPr>
        <p:spPr/>
        <p:txBody>
          <a:bodyPr/>
          <a:lstStyle/>
          <a:p>
            <a:r>
              <a:rPr lang="fr-FR" dirty="0"/>
              <a:t>Outil déployé en Auvergne 4</a:t>
            </a:r>
          </a:p>
        </p:txBody>
      </p:sp>
      <p:pic>
        <p:nvPicPr>
          <p:cNvPr id="6" name="Espace réservé du contenu 5">
            <a:extLst>
              <a:ext uri="{FF2B5EF4-FFF2-40B4-BE49-F238E27FC236}">
                <a16:creationId xmlns:a16="http://schemas.microsoft.com/office/drawing/2014/main" xmlns="" id="{886C95FD-78CA-9AB6-DAF2-975D56D3C78F}"/>
              </a:ext>
            </a:extLst>
          </p:cNvPr>
          <p:cNvPicPr>
            <a:picLocks noGrp="1" noChangeAspect="1"/>
          </p:cNvPicPr>
          <p:nvPr>
            <p:ph idx="1"/>
          </p:nvPr>
        </p:nvPicPr>
        <p:blipFill>
          <a:blip r:embed="rId2"/>
          <a:stretch>
            <a:fillRect/>
          </a:stretch>
        </p:blipFill>
        <p:spPr>
          <a:xfrm>
            <a:off x="5716861" y="863600"/>
            <a:ext cx="3618953" cy="5121275"/>
          </a:xfrm>
        </p:spPr>
      </p:pic>
      <p:sp>
        <p:nvSpPr>
          <p:cNvPr id="4" name="Espace réservé du pied de page 3">
            <a:extLst>
              <a:ext uri="{FF2B5EF4-FFF2-40B4-BE49-F238E27FC236}">
                <a16:creationId xmlns:a16="http://schemas.microsoft.com/office/drawing/2014/main" xmlns="" id="{E9CEE161-AF9C-F845-832B-2AADB2640455}"/>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Tree>
    <p:extLst>
      <p:ext uri="{BB962C8B-B14F-4D97-AF65-F5344CB8AC3E}">
        <p14:creationId xmlns:p14="http://schemas.microsoft.com/office/powerpoint/2010/main" xmlns="" val="2016238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27D1BE2C-E5DB-3D95-51A3-4049F8DD7D30}"/>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C1A83549-9978-B002-2974-01D50D6F62E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3129433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D40FE86D-9A5B-C91D-8DFA-AB3E1EEE15D8}"/>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AF1BF517-FB67-4673-B360-0A37328A188A}"/>
              </a:ext>
            </a:extLst>
          </p:cNvPr>
          <p:cNvPicPr>
            <a:picLocks noChangeAspect="1"/>
          </p:cNvPicPr>
          <p:nvPr/>
        </p:nvPicPr>
        <p:blipFill>
          <a:blip r:embed="rId2"/>
          <a:stretch>
            <a:fillRect/>
          </a:stretch>
        </p:blipFill>
        <p:spPr>
          <a:xfrm>
            <a:off x="-1" y="0"/>
            <a:ext cx="11887201" cy="6686550"/>
          </a:xfrm>
          <a:prstGeom prst="rect">
            <a:avLst/>
          </a:prstGeom>
        </p:spPr>
      </p:pic>
    </p:spTree>
    <p:extLst>
      <p:ext uri="{BB962C8B-B14F-4D97-AF65-F5344CB8AC3E}">
        <p14:creationId xmlns:p14="http://schemas.microsoft.com/office/powerpoint/2010/main" xmlns="" val="4196399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9EFB0157-EC3A-4BA4-C15F-09F5CD969C04}"/>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DF8AF79C-D89E-B8A8-12EF-362824E23E13}"/>
              </a:ext>
            </a:extLst>
          </p:cNvPr>
          <p:cNvPicPr>
            <a:picLocks noChangeAspect="1"/>
          </p:cNvPicPr>
          <p:nvPr/>
        </p:nvPicPr>
        <p:blipFill>
          <a:blip r:embed="rId2"/>
          <a:stretch>
            <a:fillRect/>
          </a:stretch>
        </p:blipFill>
        <p:spPr>
          <a:xfrm>
            <a:off x="-1" y="0"/>
            <a:ext cx="11949289" cy="6721475"/>
          </a:xfrm>
          <a:prstGeom prst="rect">
            <a:avLst/>
          </a:prstGeom>
        </p:spPr>
      </p:pic>
    </p:spTree>
    <p:extLst>
      <p:ext uri="{BB962C8B-B14F-4D97-AF65-F5344CB8AC3E}">
        <p14:creationId xmlns:p14="http://schemas.microsoft.com/office/powerpoint/2010/main" xmlns="" val="489198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AA0CDF0-CBEA-4F3B-ECA2-106D775D15CE}"/>
              </a:ext>
            </a:extLst>
          </p:cNvPr>
          <p:cNvSpPr>
            <a:spLocks noGrp="1"/>
          </p:cNvSpPr>
          <p:nvPr>
            <p:ph type="title"/>
          </p:nvPr>
        </p:nvSpPr>
        <p:spPr/>
        <p:txBody>
          <a:bodyPr/>
          <a:lstStyle/>
          <a:p>
            <a:endParaRPr lang="fr-FR" dirty="0"/>
          </a:p>
        </p:txBody>
      </p:sp>
      <p:sp>
        <p:nvSpPr>
          <p:cNvPr id="4" name="Espace réservé du pied de page 3">
            <a:extLst>
              <a:ext uri="{FF2B5EF4-FFF2-40B4-BE49-F238E27FC236}">
                <a16:creationId xmlns:a16="http://schemas.microsoft.com/office/drawing/2014/main" xmlns="" id="{7A0E78AA-BAE9-332D-D3F1-C7D53456A7BB}"/>
              </a:ext>
            </a:extLst>
          </p:cNvPr>
          <p:cNvSpPr>
            <a:spLocks noGrp="1"/>
          </p:cNvSpPr>
          <p:nvPr>
            <p:ph type="ftr" sz="quarter" idx="11"/>
          </p:nvPr>
        </p:nvSpPr>
        <p:spPr/>
        <p:txBody>
          <a:bodyPr/>
          <a:lstStyle/>
          <a:p>
            <a:r>
              <a:rPr lang="en-US" dirty="0">
                <a:solidFill>
                  <a:schemeClr val="tx1"/>
                </a:solidFill>
              </a:rPr>
              <a:t>AG du 20/11/2025</a:t>
            </a:r>
          </a:p>
          <a:p>
            <a:endParaRPr lang="en-US" dirty="0"/>
          </a:p>
        </p:txBody>
      </p:sp>
      <p:pic>
        <p:nvPicPr>
          <p:cNvPr id="2050" name="Picture 2" descr="Comité du Lyonnais de Bridge Comité du Lyonnais de Bridge">
            <a:extLst>
              <a:ext uri="{FF2B5EF4-FFF2-40B4-BE49-F238E27FC236}">
                <a16:creationId xmlns:a16="http://schemas.microsoft.com/office/drawing/2014/main" xmlns="" id="{7F6B5EAA-8475-9176-D3DD-CCDE9926A0B0}"/>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611265" y="1645047"/>
            <a:ext cx="5510245" cy="301226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re 1">
            <a:extLst>
              <a:ext uri="{FF2B5EF4-FFF2-40B4-BE49-F238E27FC236}">
                <a16:creationId xmlns:a16="http://schemas.microsoft.com/office/drawing/2014/main" xmlns="" id="{53963D6F-1E00-1D3D-CCD4-3BA54B3E6019}"/>
              </a:ext>
            </a:extLst>
          </p:cNvPr>
          <p:cNvSpPr txBox="1">
            <a:spLocks/>
          </p:cNvSpPr>
          <p:nvPr/>
        </p:nvSpPr>
        <p:spPr>
          <a:xfrm>
            <a:off x="252917" y="2517063"/>
            <a:ext cx="2947483" cy="1601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fr-FR" sz="4800" b="1" u="sng" dirty="0">
                <a:solidFill>
                  <a:srgbClr val="002060"/>
                </a:solidFill>
                <a:latin typeface="Avalon" panose="020B7200000000000000" pitchFamily="34" charset="0"/>
              </a:rPr>
              <a:t>Un nouveau</a:t>
            </a:r>
          </a:p>
          <a:p>
            <a:pPr algn="ctr"/>
            <a:r>
              <a:rPr lang="fr-FR" sz="4800" b="1" u="sng" dirty="0">
                <a:solidFill>
                  <a:srgbClr val="002060"/>
                </a:solidFill>
                <a:latin typeface="Avalon" panose="020B7200000000000000" pitchFamily="34" charset="0"/>
                <a:cs typeface="Arial" panose="020B0604020202020204" pitchFamily="34" charset="0"/>
              </a:rPr>
              <a:t>Médaillé</a:t>
            </a:r>
          </a:p>
          <a:p>
            <a:pPr algn="ctr"/>
            <a:r>
              <a:rPr lang="fr-FR" sz="4800" b="1" u="sng" dirty="0">
                <a:solidFill>
                  <a:srgbClr val="002060"/>
                </a:solidFill>
                <a:latin typeface="Avalon" panose="020B7200000000000000" pitchFamily="34" charset="0"/>
                <a:cs typeface="Arial" panose="020B0604020202020204" pitchFamily="34" charset="0"/>
              </a:rPr>
              <a:t>de Bronze</a:t>
            </a:r>
            <a:endParaRPr lang="fr-FR" sz="4800" b="1" dirty="0">
              <a:solidFill>
                <a:srgbClr val="002060"/>
              </a:solidFill>
              <a:latin typeface="Avalon" panose="020B7200000000000000" pitchFamily="34" charset="0"/>
              <a:cs typeface="Arial" panose="020B0604020202020204" pitchFamily="34" charset="0"/>
            </a:endParaRPr>
          </a:p>
        </p:txBody>
      </p:sp>
    </p:spTree>
    <p:extLst>
      <p:ext uri="{BB962C8B-B14F-4D97-AF65-F5344CB8AC3E}">
        <p14:creationId xmlns:p14="http://schemas.microsoft.com/office/powerpoint/2010/main" xmlns="" val="2365356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79B2569C-37B8-7CB9-A4D7-02020659D321}"/>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4264C5C3-CEEF-D15E-8A7F-41148CC81B5E}"/>
              </a:ext>
            </a:extLst>
          </p:cNvPr>
          <p:cNvPicPr>
            <a:picLocks noChangeAspect="1"/>
          </p:cNvPicPr>
          <p:nvPr/>
        </p:nvPicPr>
        <p:blipFill>
          <a:blip r:embed="rId2"/>
          <a:stretch>
            <a:fillRect/>
          </a:stretch>
        </p:blipFill>
        <p:spPr>
          <a:xfrm>
            <a:off x="-1" y="0"/>
            <a:ext cx="11697945" cy="6580094"/>
          </a:xfrm>
          <a:prstGeom prst="rect">
            <a:avLst/>
          </a:prstGeom>
        </p:spPr>
      </p:pic>
    </p:spTree>
    <p:extLst>
      <p:ext uri="{BB962C8B-B14F-4D97-AF65-F5344CB8AC3E}">
        <p14:creationId xmlns:p14="http://schemas.microsoft.com/office/powerpoint/2010/main" xmlns="" val="2713220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E24A26B2-933B-1ED4-612F-61D16C4B246B}"/>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8C80DF96-8EFE-D144-169B-C550368EB321}"/>
              </a:ext>
            </a:extLst>
          </p:cNvPr>
          <p:cNvPicPr>
            <a:picLocks noChangeAspect="1"/>
          </p:cNvPicPr>
          <p:nvPr/>
        </p:nvPicPr>
        <p:blipFill>
          <a:blip r:embed="rId2"/>
          <a:stretch>
            <a:fillRect/>
          </a:stretch>
        </p:blipFill>
        <p:spPr>
          <a:xfrm>
            <a:off x="-1" y="0"/>
            <a:ext cx="12012707" cy="6757148"/>
          </a:xfrm>
          <a:prstGeom prst="rect">
            <a:avLst/>
          </a:prstGeom>
        </p:spPr>
      </p:pic>
    </p:spTree>
    <p:extLst>
      <p:ext uri="{BB962C8B-B14F-4D97-AF65-F5344CB8AC3E}">
        <p14:creationId xmlns:p14="http://schemas.microsoft.com/office/powerpoint/2010/main" xmlns="" val="1762514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37CD049B-D3BE-905E-9E41-793DD24D9D7B}"/>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2528D003-1160-F4CF-E081-33630A79A1E8}"/>
              </a:ext>
            </a:extLst>
          </p:cNvPr>
          <p:cNvPicPr>
            <a:picLocks noChangeAspect="1"/>
          </p:cNvPicPr>
          <p:nvPr/>
        </p:nvPicPr>
        <p:blipFill>
          <a:blip r:embed="rId2"/>
          <a:stretch>
            <a:fillRect/>
          </a:stretch>
        </p:blipFill>
        <p:spPr>
          <a:xfrm>
            <a:off x="1016000" y="1648381"/>
            <a:ext cx="7772400" cy="4342828"/>
          </a:xfrm>
          <a:prstGeom prst="rect">
            <a:avLst/>
          </a:prstGeom>
        </p:spPr>
      </p:pic>
      <p:sp>
        <p:nvSpPr>
          <p:cNvPr id="5" name="ZoneTexte 4">
            <a:extLst>
              <a:ext uri="{FF2B5EF4-FFF2-40B4-BE49-F238E27FC236}">
                <a16:creationId xmlns:a16="http://schemas.microsoft.com/office/drawing/2014/main" xmlns="" id="{E952AD40-2D3F-F458-7D7B-B0C9E1ED70BA}"/>
              </a:ext>
            </a:extLst>
          </p:cNvPr>
          <p:cNvSpPr txBox="1"/>
          <p:nvPr/>
        </p:nvSpPr>
        <p:spPr>
          <a:xfrm>
            <a:off x="1016000" y="448235"/>
            <a:ext cx="8020424" cy="553998"/>
          </a:xfrm>
          <a:prstGeom prst="rect">
            <a:avLst/>
          </a:prstGeom>
          <a:noFill/>
        </p:spPr>
        <p:txBody>
          <a:bodyPr wrap="square" rtlCol="0">
            <a:spAutoFit/>
          </a:bodyPr>
          <a:lstStyle/>
          <a:p>
            <a:r>
              <a:rPr lang="fr-FR" sz="3000" dirty="0"/>
              <a:t>Et dans le Lyonnais … le 12 septembre 2025</a:t>
            </a:r>
          </a:p>
        </p:txBody>
      </p:sp>
      <p:sp>
        <p:nvSpPr>
          <p:cNvPr id="6" name="ZoneTexte 5">
            <a:extLst>
              <a:ext uri="{FF2B5EF4-FFF2-40B4-BE49-F238E27FC236}">
                <a16:creationId xmlns:a16="http://schemas.microsoft.com/office/drawing/2014/main" xmlns="" id="{B51E4513-8C5B-0CEA-BEA0-9BFC698525A8}"/>
              </a:ext>
            </a:extLst>
          </p:cNvPr>
          <p:cNvSpPr txBox="1"/>
          <p:nvPr/>
        </p:nvSpPr>
        <p:spPr>
          <a:xfrm>
            <a:off x="9179859" y="2957222"/>
            <a:ext cx="2689412" cy="1354217"/>
          </a:xfrm>
          <a:prstGeom prst="rect">
            <a:avLst/>
          </a:prstGeom>
          <a:noFill/>
        </p:spPr>
        <p:txBody>
          <a:bodyPr wrap="square" rtlCol="0">
            <a:spAutoFit/>
          </a:bodyPr>
          <a:lstStyle/>
          <a:p>
            <a:r>
              <a:rPr lang="fr-FR" sz="3200" dirty="0"/>
              <a:t>10 clubs</a:t>
            </a:r>
          </a:p>
          <a:p>
            <a:r>
              <a:rPr lang="fr-FR" sz="3200" dirty="0"/>
              <a:t>22 participants</a:t>
            </a:r>
          </a:p>
          <a:p>
            <a:endParaRPr lang="fr-FR" dirty="0"/>
          </a:p>
        </p:txBody>
      </p:sp>
    </p:spTree>
    <p:extLst>
      <p:ext uri="{BB962C8B-B14F-4D97-AF65-F5344CB8AC3E}">
        <p14:creationId xmlns:p14="http://schemas.microsoft.com/office/powerpoint/2010/main" xmlns="" val="3768685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F8F174B8-5D91-6120-20BF-B5C0BBAFDB18}"/>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3850C7F7-513E-1C96-FAF5-4BB3BCCFB1B7}"/>
              </a:ext>
            </a:extLst>
          </p:cNvPr>
          <p:cNvPicPr>
            <a:picLocks noChangeAspect="1"/>
          </p:cNvPicPr>
          <p:nvPr/>
        </p:nvPicPr>
        <p:blipFill>
          <a:blip r:embed="rId2"/>
          <a:stretch>
            <a:fillRect/>
          </a:stretch>
        </p:blipFill>
        <p:spPr>
          <a:xfrm>
            <a:off x="-1" y="0"/>
            <a:ext cx="11949289" cy="6721475"/>
          </a:xfrm>
          <a:prstGeom prst="rect">
            <a:avLst/>
          </a:prstGeom>
        </p:spPr>
      </p:pic>
    </p:spTree>
    <p:extLst>
      <p:ext uri="{BB962C8B-B14F-4D97-AF65-F5344CB8AC3E}">
        <p14:creationId xmlns:p14="http://schemas.microsoft.com/office/powerpoint/2010/main" xmlns="" val="3756867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9C44E2FE-9957-BE1E-7740-25AB59EAB3E0}"/>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2C8DD73D-C19A-8959-6CAB-F7DBC1815B4E}"/>
              </a:ext>
            </a:extLst>
          </p:cNvPr>
          <p:cNvPicPr>
            <a:picLocks noChangeAspect="1"/>
          </p:cNvPicPr>
          <p:nvPr/>
        </p:nvPicPr>
        <p:blipFill>
          <a:blip r:embed="rId2"/>
          <a:stretch>
            <a:fillRect/>
          </a:stretch>
        </p:blipFill>
        <p:spPr>
          <a:xfrm>
            <a:off x="-1" y="0"/>
            <a:ext cx="11949289" cy="6721475"/>
          </a:xfrm>
          <a:prstGeom prst="rect">
            <a:avLst/>
          </a:prstGeom>
        </p:spPr>
      </p:pic>
    </p:spTree>
    <p:extLst>
      <p:ext uri="{BB962C8B-B14F-4D97-AF65-F5344CB8AC3E}">
        <p14:creationId xmlns:p14="http://schemas.microsoft.com/office/powerpoint/2010/main" xmlns="" val="3997885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13C289B8-B204-04DF-4EB3-52904226EF4F}"/>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4568EB28-B76E-CDE0-EF0A-D6881C1EC121}"/>
              </a:ext>
            </a:extLst>
          </p:cNvPr>
          <p:cNvPicPr>
            <a:picLocks noChangeAspect="1"/>
          </p:cNvPicPr>
          <p:nvPr/>
        </p:nvPicPr>
        <p:blipFill>
          <a:blip r:embed="rId2"/>
          <a:stretch>
            <a:fillRect/>
          </a:stretch>
        </p:blipFill>
        <p:spPr>
          <a:xfrm>
            <a:off x="-1" y="0"/>
            <a:ext cx="11949289" cy="6721475"/>
          </a:xfrm>
          <a:prstGeom prst="rect">
            <a:avLst/>
          </a:prstGeom>
        </p:spPr>
      </p:pic>
    </p:spTree>
    <p:extLst>
      <p:ext uri="{BB962C8B-B14F-4D97-AF65-F5344CB8AC3E}">
        <p14:creationId xmlns:p14="http://schemas.microsoft.com/office/powerpoint/2010/main" xmlns="" val="2325873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FB59E601-59C8-17D6-2C0D-4C09FB156CB4}"/>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89321B03-D60A-B3D3-F0D9-B8E91370A887}"/>
              </a:ext>
            </a:extLst>
          </p:cNvPr>
          <p:cNvPicPr>
            <a:picLocks noChangeAspect="1"/>
          </p:cNvPicPr>
          <p:nvPr/>
        </p:nvPicPr>
        <p:blipFill>
          <a:blip r:embed="rId2"/>
          <a:stretch>
            <a:fillRect/>
          </a:stretch>
        </p:blipFill>
        <p:spPr>
          <a:xfrm>
            <a:off x="0" y="0"/>
            <a:ext cx="12001500" cy="6750844"/>
          </a:xfrm>
          <a:prstGeom prst="rect">
            <a:avLst/>
          </a:prstGeom>
        </p:spPr>
      </p:pic>
    </p:spTree>
    <p:extLst>
      <p:ext uri="{BB962C8B-B14F-4D97-AF65-F5344CB8AC3E}">
        <p14:creationId xmlns:p14="http://schemas.microsoft.com/office/powerpoint/2010/main" xmlns="" val="343213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75EAF2-D0A1-9228-E9F1-D796378CC873}"/>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F5CE2320-A7AD-9444-E6B5-88E8817D529A}"/>
              </a:ext>
            </a:extLst>
          </p:cNvPr>
          <p:cNvSpPr>
            <a:spLocks noGrp="1"/>
          </p:cNvSpPr>
          <p:nvPr>
            <p:ph type="ftr" sz="quarter" idx="11"/>
          </p:nvPr>
        </p:nvSpPr>
        <p:spPr/>
        <p:txBody>
          <a:bodyPr/>
          <a:lstStyle/>
          <a:p>
            <a:r>
              <a:rPr lang="en-US"/>
              <a:t>Conseil Régional du 18/06/2024</a:t>
            </a:r>
            <a:endParaRPr lang="en-US" dirty="0"/>
          </a:p>
        </p:txBody>
      </p:sp>
      <p:sp>
        <p:nvSpPr>
          <p:cNvPr id="5" name="ZoneTexte 4">
            <a:extLst>
              <a:ext uri="{FF2B5EF4-FFF2-40B4-BE49-F238E27FC236}">
                <a16:creationId xmlns:a16="http://schemas.microsoft.com/office/drawing/2014/main" xmlns="" id="{23C514D2-3C48-3DE6-52FC-89742015BBA7}"/>
              </a:ext>
            </a:extLst>
          </p:cNvPr>
          <p:cNvSpPr txBox="1"/>
          <p:nvPr/>
        </p:nvSpPr>
        <p:spPr>
          <a:xfrm>
            <a:off x="1016000" y="448235"/>
            <a:ext cx="8020424" cy="5755422"/>
          </a:xfrm>
          <a:prstGeom prst="rect">
            <a:avLst/>
          </a:prstGeom>
          <a:noFill/>
        </p:spPr>
        <p:txBody>
          <a:bodyPr wrap="square" rtlCol="0">
            <a:spAutoFit/>
          </a:bodyPr>
          <a:lstStyle/>
          <a:p>
            <a:r>
              <a:rPr lang="fr-FR" sz="2800" dirty="0"/>
              <a:t>Et dans le Lyonnais …</a:t>
            </a:r>
          </a:p>
          <a:p>
            <a:endParaRPr lang="fr-FR" sz="2800" dirty="0"/>
          </a:p>
          <a:p>
            <a:r>
              <a:rPr lang="fr-FR" sz="2800" dirty="0"/>
              <a:t>33 prospects</a:t>
            </a:r>
          </a:p>
          <a:p>
            <a:endParaRPr lang="fr-FR" sz="2800" dirty="0"/>
          </a:p>
          <a:p>
            <a:r>
              <a:rPr lang="fr-FR" sz="2800" dirty="0"/>
              <a:t>Information des clubs « 1 » :</a:t>
            </a:r>
          </a:p>
          <a:p>
            <a:pPr marL="1371600" lvl="2" indent="-457200">
              <a:buFont typeface="Arial" panose="020B0604020202020204" pitchFamily="34" charset="0"/>
              <a:buChar char="•"/>
            </a:pPr>
            <a:r>
              <a:rPr lang="fr-FR" sz="2000" dirty="0"/>
              <a:t>Tennis Club de Lyon : 10</a:t>
            </a:r>
          </a:p>
          <a:p>
            <a:pPr marL="1371600" lvl="2" indent="-457200">
              <a:buFont typeface="Arial" panose="020B0604020202020204" pitchFamily="34" charset="0"/>
              <a:buChar char="•"/>
            </a:pPr>
            <a:r>
              <a:rPr lang="fr-FR" sz="2000" dirty="0"/>
              <a:t>Vénissieux : 9</a:t>
            </a:r>
          </a:p>
          <a:p>
            <a:pPr marL="1371600" lvl="2" indent="-457200">
              <a:buFont typeface="Arial" panose="020B0604020202020204" pitchFamily="34" charset="0"/>
              <a:buChar char="•"/>
            </a:pPr>
            <a:r>
              <a:rPr lang="fr-FR" sz="2000" dirty="0"/>
              <a:t>Bron Lou : 3</a:t>
            </a:r>
          </a:p>
          <a:p>
            <a:pPr marL="1371600" lvl="2" indent="-457200">
              <a:buFont typeface="Arial" panose="020B0604020202020204" pitchFamily="34" charset="0"/>
              <a:buChar char="•"/>
            </a:pPr>
            <a:r>
              <a:rPr lang="fr-FR" sz="2000" dirty="0"/>
              <a:t>Saint Chamond : 3</a:t>
            </a:r>
          </a:p>
          <a:p>
            <a:pPr marL="1371600" lvl="2" indent="-457200">
              <a:buFont typeface="Arial" panose="020B0604020202020204" pitchFamily="34" charset="0"/>
              <a:buChar char="•"/>
            </a:pPr>
            <a:r>
              <a:rPr lang="fr-FR" sz="2000" dirty="0"/>
              <a:t>Craponne : 2</a:t>
            </a:r>
          </a:p>
          <a:p>
            <a:pPr marL="1371600" lvl="2" indent="-457200">
              <a:buFont typeface="Arial" panose="020B0604020202020204" pitchFamily="34" charset="0"/>
              <a:buChar char="•"/>
            </a:pPr>
            <a:r>
              <a:rPr lang="fr-FR" sz="2000" dirty="0"/>
              <a:t>Bourg : 2</a:t>
            </a:r>
          </a:p>
          <a:p>
            <a:pPr marL="1371600" lvl="2" indent="-457200">
              <a:buFont typeface="Arial" panose="020B0604020202020204" pitchFamily="34" charset="0"/>
              <a:buChar char="•"/>
            </a:pPr>
            <a:r>
              <a:rPr lang="fr-FR" sz="2000" dirty="0"/>
              <a:t>Charbonnières : 2</a:t>
            </a:r>
          </a:p>
          <a:p>
            <a:pPr marL="1371600" lvl="2" indent="-457200">
              <a:buFont typeface="Arial" panose="020B0604020202020204" pitchFamily="34" charset="0"/>
              <a:buChar char="•"/>
            </a:pPr>
            <a:r>
              <a:rPr lang="fr-FR" sz="2000" dirty="0"/>
              <a:t>Rhône-Garon : 1</a:t>
            </a:r>
          </a:p>
          <a:p>
            <a:pPr marL="1371600" lvl="2" indent="-457200">
              <a:buFont typeface="Arial" panose="020B0604020202020204" pitchFamily="34" charset="0"/>
              <a:buChar char="•"/>
            </a:pPr>
            <a:r>
              <a:rPr lang="fr-FR" sz="2000" dirty="0"/>
              <a:t>1 prospect non orienté car aucun club à côté</a:t>
            </a:r>
          </a:p>
          <a:p>
            <a:pPr marL="1371600" lvl="2" indent="-457200">
              <a:buFont typeface="Arial" panose="020B0604020202020204" pitchFamily="34" charset="0"/>
              <a:buChar char="•"/>
            </a:pPr>
            <a:endParaRPr lang="fr-FR" sz="2000" dirty="0"/>
          </a:p>
          <a:p>
            <a:r>
              <a:rPr lang="fr-FR" sz="2800" dirty="0"/>
              <a:t>Bilan à faire …</a:t>
            </a:r>
          </a:p>
        </p:txBody>
      </p:sp>
    </p:spTree>
    <p:extLst>
      <p:ext uri="{BB962C8B-B14F-4D97-AF65-F5344CB8AC3E}">
        <p14:creationId xmlns:p14="http://schemas.microsoft.com/office/powerpoint/2010/main" xmlns="" val="1034327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B239A44B-8A3E-1419-7765-B4B6BCF325B8}"/>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DA80E654-A97A-3CA6-6073-A0C855A1B719}"/>
              </a:ext>
            </a:extLst>
          </p:cNvPr>
          <p:cNvPicPr>
            <a:picLocks noChangeAspect="1"/>
          </p:cNvPicPr>
          <p:nvPr/>
        </p:nvPicPr>
        <p:blipFill>
          <a:blip r:embed="rId2"/>
          <a:stretch>
            <a:fillRect/>
          </a:stretch>
        </p:blipFill>
        <p:spPr>
          <a:xfrm>
            <a:off x="0" y="0"/>
            <a:ext cx="11791950" cy="6632972"/>
          </a:xfrm>
          <a:prstGeom prst="rect">
            <a:avLst/>
          </a:prstGeom>
        </p:spPr>
      </p:pic>
    </p:spTree>
    <p:extLst>
      <p:ext uri="{BB962C8B-B14F-4D97-AF65-F5344CB8AC3E}">
        <p14:creationId xmlns:p14="http://schemas.microsoft.com/office/powerpoint/2010/main" xmlns="" val="663897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E1BB4475-FE99-79B8-076B-96358494D0BE}"/>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FD6C0ACA-E3B9-8F3E-20D1-2D9CA052C25C}"/>
              </a:ext>
            </a:extLst>
          </p:cNvPr>
          <p:cNvPicPr>
            <a:picLocks noChangeAspect="1"/>
          </p:cNvPicPr>
          <p:nvPr/>
        </p:nvPicPr>
        <p:blipFill>
          <a:blip r:embed="rId2"/>
          <a:stretch>
            <a:fillRect/>
          </a:stretch>
        </p:blipFill>
        <p:spPr>
          <a:xfrm>
            <a:off x="0" y="0"/>
            <a:ext cx="11868150" cy="6675834"/>
          </a:xfrm>
          <a:prstGeom prst="rect">
            <a:avLst/>
          </a:prstGeom>
        </p:spPr>
      </p:pic>
    </p:spTree>
    <p:extLst>
      <p:ext uri="{BB962C8B-B14F-4D97-AF65-F5344CB8AC3E}">
        <p14:creationId xmlns:p14="http://schemas.microsoft.com/office/powerpoint/2010/main" xmlns="" val="40096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A0C643-FDB0-4A27-9F28-AAF4802BEED2}"/>
              </a:ext>
            </a:extLst>
          </p:cNvPr>
          <p:cNvSpPr>
            <a:spLocks noGrp="1"/>
          </p:cNvSpPr>
          <p:nvPr>
            <p:ph type="ctrTitle"/>
          </p:nvPr>
        </p:nvSpPr>
        <p:spPr>
          <a:xfrm>
            <a:off x="1657077" y="1937856"/>
            <a:ext cx="6731913" cy="1585520"/>
          </a:xfrm>
        </p:spPr>
        <p:txBody>
          <a:bodyPr>
            <a:normAutofit/>
          </a:bodyPr>
          <a:lstStyle/>
          <a:p>
            <a:r>
              <a:rPr lang="fr-FR" sz="5400" b="1" dirty="0">
                <a:solidFill>
                  <a:srgbClr val="FF6600"/>
                </a:solidFill>
              </a:rPr>
              <a:t>2-Rapport</a:t>
            </a:r>
            <a:r>
              <a:rPr lang="fr-FR" sz="6000" b="1" dirty="0">
                <a:solidFill>
                  <a:srgbClr val="FF6600"/>
                </a:solidFill>
              </a:rPr>
              <a:t> moral</a:t>
            </a:r>
          </a:p>
        </p:txBody>
      </p:sp>
      <p:sp>
        <p:nvSpPr>
          <p:cNvPr id="3" name="Sous-titre 2">
            <a:extLst>
              <a:ext uri="{FF2B5EF4-FFF2-40B4-BE49-F238E27FC236}">
                <a16:creationId xmlns:a16="http://schemas.microsoft.com/office/drawing/2014/main" xmlns="" id="{E1A59B84-0304-4B2F-99D5-BD975B21FEA8}"/>
              </a:ext>
            </a:extLst>
          </p:cNvPr>
          <p:cNvSpPr>
            <a:spLocks noGrp="1"/>
          </p:cNvSpPr>
          <p:nvPr>
            <p:ph type="subTitle" idx="1"/>
          </p:nvPr>
        </p:nvSpPr>
        <p:spPr>
          <a:xfrm>
            <a:off x="949403" y="5019651"/>
            <a:ext cx="7943317" cy="914400"/>
          </a:xfrm>
        </p:spPr>
        <p:txBody>
          <a:bodyPr>
            <a:normAutofit/>
          </a:bodyPr>
          <a:lstStyle/>
          <a:p>
            <a:pPr algn="ctr"/>
            <a:r>
              <a:rPr lang="fr-FR" sz="3600" b="1" dirty="0"/>
              <a:t>Patrick GRIBE</a:t>
            </a:r>
          </a:p>
        </p:txBody>
      </p:sp>
      <p:pic>
        <p:nvPicPr>
          <p:cNvPr id="5" name="Image 4">
            <a:extLst>
              <a:ext uri="{FF2B5EF4-FFF2-40B4-BE49-F238E27FC236}">
                <a16:creationId xmlns:a16="http://schemas.microsoft.com/office/drawing/2014/main" xmlns="" id="{75C79083-5F1D-44FF-A3E7-1357040C1ECE}"/>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37B360E4-7665-F345-8815-DA6E63CCB42B}"/>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554C138F-EC84-4C4F-3DE1-CCD7F28960B4}"/>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2951869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0F1357D5-A1B6-31BE-C8DF-38F436660832}"/>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8BA08282-7585-454E-D7F3-AA21C8CEB401}"/>
              </a:ext>
            </a:extLst>
          </p:cNvPr>
          <p:cNvPicPr>
            <a:picLocks noChangeAspect="1"/>
          </p:cNvPicPr>
          <p:nvPr/>
        </p:nvPicPr>
        <p:blipFill>
          <a:blip r:embed="rId2"/>
          <a:stretch>
            <a:fillRect/>
          </a:stretch>
        </p:blipFill>
        <p:spPr>
          <a:xfrm>
            <a:off x="-1" y="0"/>
            <a:ext cx="11949289" cy="6721475"/>
          </a:xfrm>
          <a:prstGeom prst="rect">
            <a:avLst/>
          </a:prstGeom>
        </p:spPr>
      </p:pic>
    </p:spTree>
    <p:extLst>
      <p:ext uri="{BB962C8B-B14F-4D97-AF65-F5344CB8AC3E}">
        <p14:creationId xmlns:p14="http://schemas.microsoft.com/office/powerpoint/2010/main" xmlns="" val="3348571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5362DB38-26B9-5C82-CF93-871776CCA3A5}"/>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94FFB04B-597F-E677-9369-C2EC4E126FA1}"/>
              </a:ext>
            </a:extLst>
          </p:cNvPr>
          <p:cNvPicPr>
            <a:picLocks noChangeAspect="1"/>
          </p:cNvPicPr>
          <p:nvPr/>
        </p:nvPicPr>
        <p:blipFill>
          <a:blip r:embed="rId2"/>
          <a:stretch>
            <a:fillRect/>
          </a:stretch>
        </p:blipFill>
        <p:spPr>
          <a:xfrm>
            <a:off x="-1" y="0"/>
            <a:ext cx="11949289" cy="6721475"/>
          </a:xfrm>
          <a:prstGeom prst="rect">
            <a:avLst/>
          </a:prstGeom>
        </p:spPr>
      </p:pic>
    </p:spTree>
    <p:extLst>
      <p:ext uri="{BB962C8B-B14F-4D97-AF65-F5344CB8AC3E}">
        <p14:creationId xmlns:p14="http://schemas.microsoft.com/office/powerpoint/2010/main" xmlns="" val="971210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355C6955-FF10-E416-198E-C94B161A61D1}"/>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A4B11C25-1A14-5CD0-6388-864EB6F3D0AF}"/>
              </a:ext>
            </a:extLst>
          </p:cNvPr>
          <p:cNvPicPr>
            <a:picLocks noChangeAspect="1"/>
          </p:cNvPicPr>
          <p:nvPr/>
        </p:nvPicPr>
        <p:blipFill>
          <a:blip r:embed="rId2"/>
          <a:stretch>
            <a:fillRect/>
          </a:stretch>
        </p:blipFill>
        <p:spPr>
          <a:xfrm>
            <a:off x="0" y="38100"/>
            <a:ext cx="11830050" cy="6654403"/>
          </a:xfrm>
          <a:prstGeom prst="rect">
            <a:avLst/>
          </a:prstGeom>
        </p:spPr>
      </p:pic>
    </p:spTree>
    <p:extLst>
      <p:ext uri="{BB962C8B-B14F-4D97-AF65-F5344CB8AC3E}">
        <p14:creationId xmlns:p14="http://schemas.microsoft.com/office/powerpoint/2010/main" xmlns="" val="1841912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580E59B2-2386-549C-2394-744478F913ED}"/>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128EB8A6-765D-B613-726B-5EE0212DE83A}"/>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xmlns="" val="3043868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D0579ACB-68E8-19D1-6230-9FC04CA85AB7}"/>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2EA0CD23-B9EA-5FBE-3BAA-95BFAC787B4C}"/>
              </a:ext>
            </a:extLst>
          </p:cNvPr>
          <p:cNvPicPr>
            <a:picLocks noChangeAspect="1"/>
          </p:cNvPicPr>
          <p:nvPr/>
        </p:nvPicPr>
        <p:blipFill>
          <a:blip r:embed="rId2"/>
          <a:stretch>
            <a:fillRect/>
          </a:stretch>
        </p:blipFill>
        <p:spPr>
          <a:xfrm>
            <a:off x="-1" y="-1"/>
            <a:ext cx="11904134" cy="6696075"/>
          </a:xfrm>
          <a:prstGeom prst="rect">
            <a:avLst/>
          </a:prstGeom>
        </p:spPr>
      </p:pic>
    </p:spTree>
    <p:extLst>
      <p:ext uri="{BB962C8B-B14F-4D97-AF65-F5344CB8AC3E}">
        <p14:creationId xmlns:p14="http://schemas.microsoft.com/office/powerpoint/2010/main" xmlns="" val="837242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44D1B557-60FB-75E0-EDB4-EDFC530203BD}"/>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2C7F0E09-85FE-358F-FA98-EB16DABCB7A6}"/>
              </a:ext>
            </a:extLst>
          </p:cNvPr>
          <p:cNvPicPr>
            <a:picLocks noChangeAspect="1"/>
          </p:cNvPicPr>
          <p:nvPr/>
        </p:nvPicPr>
        <p:blipFill>
          <a:blip r:embed="rId2"/>
          <a:stretch>
            <a:fillRect/>
          </a:stretch>
        </p:blipFill>
        <p:spPr>
          <a:xfrm>
            <a:off x="-1" y="0"/>
            <a:ext cx="11819467" cy="6648450"/>
          </a:xfrm>
          <a:prstGeom prst="rect">
            <a:avLst/>
          </a:prstGeom>
        </p:spPr>
      </p:pic>
    </p:spTree>
    <p:extLst>
      <p:ext uri="{BB962C8B-B14F-4D97-AF65-F5344CB8AC3E}">
        <p14:creationId xmlns:p14="http://schemas.microsoft.com/office/powerpoint/2010/main" xmlns="" val="749738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33E83411-F4AF-106F-FC34-DFBB1E2AEFC0}"/>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C35E8CD1-DE96-C83C-F2AF-CF980BE5225A}"/>
              </a:ext>
            </a:extLst>
          </p:cNvPr>
          <p:cNvPicPr>
            <a:picLocks noChangeAspect="1"/>
          </p:cNvPicPr>
          <p:nvPr/>
        </p:nvPicPr>
        <p:blipFill>
          <a:blip r:embed="rId2"/>
          <a:stretch>
            <a:fillRect/>
          </a:stretch>
        </p:blipFill>
        <p:spPr>
          <a:xfrm>
            <a:off x="-1" y="0"/>
            <a:ext cx="11751733" cy="6610350"/>
          </a:xfrm>
          <a:prstGeom prst="rect">
            <a:avLst/>
          </a:prstGeom>
        </p:spPr>
      </p:pic>
    </p:spTree>
    <p:extLst>
      <p:ext uri="{BB962C8B-B14F-4D97-AF65-F5344CB8AC3E}">
        <p14:creationId xmlns:p14="http://schemas.microsoft.com/office/powerpoint/2010/main" xmlns="" val="2034011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CEDCE694-4059-AC3A-86CC-6B3F32959750}"/>
              </a:ext>
            </a:extLst>
          </p:cNvPr>
          <p:cNvSpPr>
            <a:spLocks noGrp="1"/>
          </p:cNvSpPr>
          <p:nvPr>
            <p:ph type="ftr" sz="quarter" idx="11"/>
          </p:nvPr>
        </p:nvSpPr>
        <p:spPr/>
        <p:txBody>
          <a:bodyPr/>
          <a:lstStyle/>
          <a:p>
            <a:r>
              <a:rPr lang="en-US"/>
              <a:t>Conseil Régional du 18/06/2024</a:t>
            </a:r>
            <a:endParaRPr lang="en-US" dirty="0"/>
          </a:p>
        </p:txBody>
      </p:sp>
      <p:pic>
        <p:nvPicPr>
          <p:cNvPr id="4" name="Image 3">
            <a:extLst>
              <a:ext uri="{FF2B5EF4-FFF2-40B4-BE49-F238E27FC236}">
                <a16:creationId xmlns:a16="http://schemas.microsoft.com/office/drawing/2014/main" xmlns="" id="{6902FF68-9E75-F177-4A11-9DF3E21708B0}"/>
              </a:ext>
            </a:extLst>
          </p:cNvPr>
          <p:cNvPicPr>
            <a:picLocks noChangeAspect="1"/>
          </p:cNvPicPr>
          <p:nvPr/>
        </p:nvPicPr>
        <p:blipFill>
          <a:blip r:embed="rId2"/>
          <a:stretch>
            <a:fillRect/>
          </a:stretch>
        </p:blipFill>
        <p:spPr>
          <a:xfrm>
            <a:off x="-1" y="0"/>
            <a:ext cx="11971867" cy="6734175"/>
          </a:xfrm>
          <a:prstGeom prst="rect">
            <a:avLst/>
          </a:prstGeom>
        </p:spPr>
      </p:pic>
    </p:spTree>
    <p:extLst>
      <p:ext uri="{BB962C8B-B14F-4D97-AF65-F5344CB8AC3E}">
        <p14:creationId xmlns:p14="http://schemas.microsoft.com/office/powerpoint/2010/main" xmlns="" val="3126078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6D62848-026C-7835-E075-3A3C4129F25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D33A41D-1B31-53CB-7685-DBE8878ED340}"/>
              </a:ext>
            </a:extLst>
          </p:cNvPr>
          <p:cNvSpPr>
            <a:spLocks noGrp="1"/>
          </p:cNvSpPr>
          <p:nvPr>
            <p:ph type="ctrTitle"/>
          </p:nvPr>
        </p:nvSpPr>
        <p:spPr>
          <a:xfrm>
            <a:off x="1657077" y="1937856"/>
            <a:ext cx="6731913" cy="1585520"/>
          </a:xfrm>
        </p:spPr>
        <p:txBody>
          <a:bodyPr>
            <a:normAutofit/>
          </a:bodyPr>
          <a:lstStyle/>
          <a:p>
            <a:r>
              <a:rPr lang="fr-FR" sz="5400" b="1" dirty="0">
                <a:solidFill>
                  <a:srgbClr val="FF6600"/>
                </a:solidFill>
              </a:rPr>
              <a:t>5-Jeunesse</a:t>
            </a:r>
            <a:endParaRPr lang="fr-FR" sz="6000" b="1" dirty="0">
              <a:solidFill>
                <a:srgbClr val="FF6600"/>
              </a:solidFill>
            </a:endParaRPr>
          </a:p>
        </p:txBody>
      </p:sp>
      <p:sp>
        <p:nvSpPr>
          <p:cNvPr id="3" name="Sous-titre 2">
            <a:extLst>
              <a:ext uri="{FF2B5EF4-FFF2-40B4-BE49-F238E27FC236}">
                <a16:creationId xmlns:a16="http://schemas.microsoft.com/office/drawing/2014/main" xmlns="" id="{7E26B855-0E03-4905-7FC2-2CC2329B490C}"/>
              </a:ext>
            </a:extLst>
          </p:cNvPr>
          <p:cNvSpPr>
            <a:spLocks noGrp="1"/>
          </p:cNvSpPr>
          <p:nvPr>
            <p:ph type="subTitle" idx="1"/>
          </p:nvPr>
        </p:nvSpPr>
        <p:spPr>
          <a:xfrm>
            <a:off x="949403" y="5019651"/>
            <a:ext cx="7943317" cy="914400"/>
          </a:xfrm>
        </p:spPr>
        <p:txBody>
          <a:bodyPr>
            <a:normAutofit/>
          </a:bodyPr>
          <a:lstStyle/>
          <a:p>
            <a:pPr algn="ctr"/>
            <a:r>
              <a:rPr lang="fr-FR" sz="3600" b="1" dirty="0"/>
              <a:t>Alexandra du MESNIL du BUISSON</a:t>
            </a:r>
          </a:p>
        </p:txBody>
      </p:sp>
      <p:pic>
        <p:nvPicPr>
          <p:cNvPr id="5" name="Image 4">
            <a:extLst>
              <a:ext uri="{FF2B5EF4-FFF2-40B4-BE49-F238E27FC236}">
                <a16:creationId xmlns:a16="http://schemas.microsoft.com/office/drawing/2014/main" xmlns="" id="{98D5909F-8C3D-2D9C-CB0C-8322C664C298}"/>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607FC903-A60C-DFF9-C120-FE04F8C9B523}"/>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3B138CF5-23BB-24A4-FD06-F46811AEFCBB}"/>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2324624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3a049c1b415_0_0"/>
          <p:cNvSpPr txBox="1">
            <a:spLocks noGrp="1"/>
          </p:cNvSpPr>
          <p:nvPr>
            <p:ph type="ctrTitle"/>
          </p:nvPr>
        </p:nvSpPr>
        <p:spPr>
          <a:xfrm>
            <a:off x="1822202" y="-888869"/>
            <a:ext cx="6732000" cy="1585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6600"/>
              </a:buClr>
              <a:buSzPts val="5400"/>
              <a:buFont typeface="Corbel"/>
              <a:buNone/>
            </a:pPr>
            <a:endParaRPr/>
          </a:p>
        </p:txBody>
      </p:sp>
      <p:pic>
        <p:nvPicPr>
          <p:cNvPr id="102" name="Google Shape;102;g3a049c1b415_0_0"/>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03" name="Google Shape;103;g3a049c1b415_0_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r>
              <a:rPr lang="en-US" sz="1400" dirty="0">
                <a:solidFill>
                  <a:schemeClr val="tx1"/>
                </a:solidFill>
              </a:rPr>
              <a:t>AG du 20/11/2025</a:t>
            </a:r>
          </a:p>
          <a:p>
            <a:pPr marL="0" lvl="0" indent="0" algn="l" rtl="0">
              <a:spcBef>
                <a:spcPts val="0"/>
              </a:spcBef>
              <a:spcAft>
                <a:spcPts val="0"/>
              </a:spcAft>
              <a:buNone/>
            </a:pPr>
            <a:endParaRPr sz="1400" dirty="0">
              <a:solidFill>
                <a:schemeClr val="dk1"/>
              </a:solidFill>
            </a:endParaRPr>
          </a:p>
        </p:txBody>
      </p:sp>
      <p:pic>
        <p:nvPicPr>
          <p:cNvPr id="104" name="Google Shape;104;g3a049c1b415_0_0"/>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05" name="Google Shape;105;g3a049c1b415_0_0"/>
          <p:cNvPicPr preferRelativeResize="0"/>
          <p:nvPr/>
        </p:nvPicPr>
        <p:blipFill>
          <a:blip r:embed="rId5">
            <a:alphaModFix/>
          </a:blip>
          <a:stretch>
            <a:fillRect/>
          </a:stretch>
        </p:blipFill>
        <p:spPr>
          <a:xfrm>
            <a:off x="2574200" y="1145437"/>
            <a:ext cx="4117110" cy="47942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243A5F70-6D80-C098-3045-329A82EA04DE}"/>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
        <p:nvSpPr>
          <p:cNvPr id="5" name="Titre 1">
            <a:extLst>
              <a:ext uri="{FF2B5EF4-FFF2-40B4-BE49-F238E27FC236}">
                <a16:creationId xmlns:a16="http://schemas.microsoft.com/office/drawing/2014/main" xmlns="" id="{47E108C5-597A-EEAC-D6E2-B43BEE65DCCC}"/>
              </a:ext>
            </a:extLst>
          </p:cNvPr>
          <p:cNvSpPr>
            <a:spLocks noGrp="1"/>
          </p:cNvSpPr>
          <p:nvPr>
            <p:ph type="title"/>
          </p:nvPr>
        </p:nvSpPr>
        <p:spPr>
          <a:xfrm>
            <a:off x="3448300" y="1034980"/>
            <a:ext cx="2947482" cy="4279500"/>
          </a:xfrm>
        </p:spPr>
        <p:txBody>
          <a:bodyPr/>
          <a:lstStyle/>
          <a:p>
            <a:pPr algn="ctr"/>
            <a:r>
              <a:rPr lang="fr-FR" sz="4800" b="1" u="sng" dirty="0">
                <a:solidFill>
                  <a:srgbClr val="002060"/>
                </a:solidFill>
                <a:latin typeface="Avalon" panose="020B7200000000000000" pitchFamily="34" charset="0"/>
              </a:rPr>
              <a:t>Le rapport moral</a:t>
            </a:r>
            <a:br>
              <a:rPr lang="fr-FR" sz="4800" b="1" u="sng" dirty="0">
                <a:solidFill>
                  <a:srgbClr val="002060"/>
                </a:solidFill>
                <a:latin typeface="Avalon" panose="020B7200000000000000" pitchFamily="34" charset="0"/>
              </a:rPr>
            </a:br>
            <a:r>
              <a:rPr lang="fr-FR" sz="4800" b="1" u="sng" dirty="0">
                <a:solidFill>
                  <a:srgbClr val="002060"/>
                </a:solidFill>
                <a:latin typeface="Avalon" panose="020B7200000000000000" pitchFamily="34" charset="0"/>
              </a:rPr>
              <a:t>du président</a:t>
            </a:r>
            <a:endParaRPr lang="fr-FR" dirty="0"/>
          </a:p>
        </p:txBody>
      </p:sp>
      <p:pic>
        <p:nvPicPr>
          <p:cNvPr id="7" name="Image 6" descr="Une image contenant personne, vin, Visage humain, intérieur&#10;&#10;Le contenu généré par l’IA peut être incorrect.">
            <a:extLst>
              <a:ext uri="{FF2B5EF4-FFF2-40B4-BE49-F238E27FC236}">
                <a16:creationId xmlns:a16="http://schemas.microsoft.com/office/drawing/2014/main" xmlns="" id="{E0E2228F-1B6F-C2B3-B2DB-3E21B17B5CB8}"/>
              </a:ext>
            </a:extLst>
          </p:cNvPr>
          <p:cNvPicPr>
            <a:picLocks noChangeAspect="1"/>
          </p:cNvPicPr>
          <p:nvPr/>
        </p:nvPicPr>
        <p:blipFill>
          <a:blip r:embed="rId2"/>
          <a:stretch>
            <a:fillRect/>
          </a:stretch>
        </p:blipFill>
        <p:spPr>
          <a:xfrm>
            <a:off x="7098427" y="1034980"/>
            <a:ext cx="2408278" cy="4279499"/>
          </a:xfrm>
          <a:prstGeom prst="rect">
            <a:avLst/>
          </a:prstGeom>
        </p:spPr>
      </p:pic>
    </p:spTree>
    <p:extLst>
      <p:ext uri="{BB962C8B-B14F-4D97-AF65-F5344CB8AC3E}">
        <p14:creationId xmlns:p14="http://schemas.microsoft.com/office/powerpoint/2010/main" xmlns="" val="2160741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3a049c1b415_0_8"/>
          <p:cNvSpPr txBox="1">
            <a:spLocks noGrp="1"/>
          </p:cNvSpPr>
          <p:nvPr>
            <p:ph type="ctrTitle"/>
          </p:nvPr>
        </p:nvSpPr>
        <p:spPr>
          <a:xfrm>
            <a:off x="1657075" y="-48581"/>
            <a:ext cx="4802700" cy="757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6600"/>
              </a:buClr>
              <a:buSzPct val="91525"/>
              <a:buFont typeface="Corbel"/>
              <a:buNone/>
            </a:pPr>
            <a:endParaRPr/>
          </a:p>
        </p:txBody>
      </p:sp>
      <p:sp>
        <p:nvSpPr>
          <p:cNvPr id="111" name="Google Shape;111;g3a049c1b415_0_8"/>
          <p:cNvSpPr txBox="1">
            <a:spLocks noGrp="1"/>
          </p:cNvSpPr>
          <p:nvPr>
            <p:ph type="subTitle" idx="1"/>
          </p:nvPr>
        </p:nvSpPr>
        <p:spPr>
          <a:xfrm rot="10800000" flipH="1">
            <a:off x="5750627" y="5933901"/>
            <a:ext cx="3142200" cy="224700"/>
          </a:xfrm>
          <a:prstGeom prst="rect">
            <a:avLst/>
          </a:prstGeom>
          <a:noFill/>
          <a:ln>
            <a:noFill/>
          </a:ln>
        </p:spPr>
        <p:txBody>
          <a:bodyPr spcFirstLastPara="1" wrap="square" lIns="91425" tIns="45700" rIns="91425" bIns="45700" anchor="t" anchorCtr="0">
            <a:normAutofit fontScale="55000" lnSpcReduction="20000"/>
          </a:bodyPr>
          <a:lstStyle/>
          <a:p>
            <a:pPr marL="0" lvl="0" indent="0" algn="ctr" rtl="0">
              <a:lnSpc>
                <a:spcPct val="90000"/>
              </a:lnSpc>
              <a:spcBef>
                <a:spcPts val="0"/>
              </a:spcBef>
              <a:spcAft>
                <a:spcPts val="0"/>
              </a:spcAft>
              <a:buSzPct val="163636"/>
              <a:buNone/>
            </a:pPr>
            <a:endParaRPr/>
          </a:p>
        </p:txBody>
      </p:sp>
      <p:pic>
        <p:nvPicPr>
          <p:cNvPr id="112" name="Google Shape;112;g3a049c1b415_0_8"/>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13" name="Google Shape;113;g3a049c1b415_0_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r>
              <a:rPr lang="en-US" sz="1400" dirty="0">
                <a:solidFill>
                  <a:schemeClr val="tx1"/>
                </a:solidFill>
              </a:rPr>
              <a:t>AG du 20/11/2025</a:t>
            </a:r>
          </a:p>
          <a:p>
            <a:pPr marL="0" lvl="0" indent="0" algn="l" rtl="0">
              <a:spcBef>
                <a:spcPts val="0"/>
              </a:spcBef>
              <a:spcAft>
                <a:spcPts val="0"/>
              </a:spcAft>
              <a:buNone/>
            </a:pPr>
            <a:endParaRPr sz="1400" dirty="0">
              <a:solidFill>
                <a:schemeClr val="dk1"/>
              </a:solidFill>
            </a:endParaRPr>
          </a:p>
        </p:txBody>
      </p:sp>
      <p:pic>
        <p:nvPicPr>
          <p:cNvPr id="114" name="Google Shape;114;g3a049c1b415_0_8"/>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15" name="Google Shape;115;g3a049c1b415_0_8"/>
          <p:cNvPicPr preferRelativeResize="0"/>
          <p:nvPr/>
        </p:nvPicPr>
        <p:blipFill>
          <a:blip r:embed="rId5">
            <a:alphaModFix/>
          </a:blip>
          <a:stretch>
            <a:fillRect/>
          </a:stretch>
        </p:blipFill>
        <p:spPr>
          <a:xfrm>
            <a:off x="2163175" y="1502719"/>
            <a:ext cx="4743450" cy="35242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3864c12d694_0_3"/>
          <p:cNvSpPr txBox="1">
            <a:spLocks noGrp="1"/>
          </p:cNvSpPr>
          <p:nvPr>
            <p:ph type="ctrTitle"/>
          </p:nvPr>
        </p:nvSpPr>
        <p:spPr>
          <a:xfrm>
            <a:off x="106850" y="1010250"/>
            <a:ext cx="8956200" cy="1016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6600"/>
              </a:buClr>
              <a:buSzPts val="5400"/>
              <a:buFont typeface="Corbel"/>
              <a:buNone/>
            </a:pPr>
            <a:r>
              <a:rPr lang="fr-FR" sz="5400" b="1">
                <a:solidFill>
                  <a:srgbClr val="FF6600"/>
                </a:solidFill>
              </a:rPr>
              <a:t>Semaine des mathématiques</a:t>
            </a:r>
            <a:endParaRPr/>
          </a:p>
        </p:txBody>
      </p:sp>
      <p:pic>
        <p:nvPicPr>
          <p:cNvPr id="122" name="Google Shape;122;g3864c12d694_0_3"/>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23" name="Google Shape;123;g3864c12d694_0_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r>
              <a:rPr lang="en-US" sz="1400" dirty="0">
                <a:solidFill>
                  <a:schemeClr val="tx1"/>
                </a:solidFill>
              </a:rPr>
              <a:t>AG du 20/11/2025</a:t>
            </a:r>
          </a:p>
          <a:p>
            <a:pPr marL="0" lvl="0" indent="0" algn="l" rtl="0">
              <a:spcBef>
                <a:spcPts val="0"/>
              </a:spcBef>
              <a:spcAft>
                <a:spcPts val="0"/>
              </a:spcAft>
              <a:buNone/>
            </a:pPr>
            <a:endParaRPr sz="1400" dirty="0">
              <a:solidFill>
                <a:schemeClr val="dk1"/>
              </a:solidFill>
            </a:endParaRPr>
          </a:p>
        </p:txBody>
      </p:sp>
      <p:pic>
        <p:nvPicPr>
          <p:cNvPr id="124" name="Google Shape;124;g3864c12d694_0_3"/>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25" name="Google Shape;125;g3864c12d694_0_3"/>
          <p:cNvPicPr preferRelativeResize="0"/>
          <p:nvPr/>
        </p:nvPicPr>
        <p:blipFill>
          <a:blip r:embed="rId5">
            <a:alphaModFix/>
          </a:blip>
          <a:stretch>
            <a:fillRect/>
          </a:stretch>
        </p:blipFill>
        <p:spPr>
          <a:xfrm>
            <a:off x="2232520" y="2358125"/>
            <a:ext cx="4994605" cy="31200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3864c12d694_0_12"/>
          <p:cNvSpPr txBox="1">
            <a:spLocks noGrp="1"/>
          </p:cNvSpPr>
          <p:nvPr>
            <p:ph type="ctrTitle"/>
          </p:nvPr>
        </p:nvSpPr>
        <p:spPr>
          <a:xfrm>
            <a:off x="106850" y="1010250"/>
            <a:ext cx="8956200" cy="1016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6600"/>
              </a:buClr>
              <a:buSzPts val="5400"/>
              <a:buFont typeface="Corbel"/>
              <a:buNone/>
            </a:pPr>
            <a:r>
              <a:rPr lang="fr-FR" sz="5400" b="1">
                <a:solidFill>
                  <a:srgbClr val="FF6600"/>
                </a:solidFill>
              </a:rPr>
              <a:t>Le Bridge à l’école</a:t>
            </a:r>
            <a:endParaRPr/>
          </a:p>
        </p:txBody>
      </p:sp>
      <p:pic>
        <p:nvPicPr>
          <p:cNvPr id="132" name="Google Shape;132;g3864c12d694_0_12"/>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33" name="Google Shape;133;g3864c12d694_0_12"/>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r>
              <a:rPr lang="en-US" sz="1400" dirty="0">
                <a:solidFill>
                  <a:schemeClr val="tx1"/>
                </a:solidFill>
              </a:rPr>
              <a:t>AG du 20/11/2025</a:t>
            </a:r>
          </a:p>
          <a:p>
            <a:pPr marL="0" lvl="0" indent="0" algn="l" rtl="0">
              <a:spcBef>
                <a:spcPts val="0"/>
              </a:spcBef>
              <a:spcAft>
                <a:spcPts val="0"/>
              </a:spcAft>
              <a:buNone/>
            </a:pPr>
            <a:endParaRPr sz="1400" dirty="0">
              <a:solidFill>
                <a:schemeClr val="dk1"/>
              </a:solidFill>
            </a:endParaRPr>
          </a:p>
        </p:txBody>
      </p:sp>
      <p:pic>
        <p:nvPicPr>
          <p:cNvPr id="134" name="Google Shape;134;g3864c12d694_0_12"/>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35" name="Google Shape;135;g3864c12d694_0_12"/>
          <p:cNvPicPr preferRelativeResize="0"/>
          <p:nvPr/>
        </p:nvPicPr>
        <p:blipFill>
          <a:blip r:embed="rId5">
            <a:alphaModFix/>
          </a:blip>
          <a:stretch>
            <a:fillRect/>
          </a:stretch>
        </p:blipFill>
        <p:spPr>
          <a:xfrm>
            <a:off x="1968875" y="2169625"/>
            <a:ext cx="5005700" cy="36095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A0C643-FDB0-4A27-9F28-AAF4802BEED2}"/>
              </a:ext>
            </a:extLst>
          </p:cNvPr>
          <p:cNvSpPr>
            <a:spLocks noGrp="1"/>
          </p:cNvSpPr>
          <p:nvPr>
            <p:ph type="ctrTitle"/>
          </p:nvPr>
        </p:nvSpPr>
        <p:spPr>
          <a:xfrm>
            <a:off x="1657077" y="1937856"/>
            <a:ext cx="6731913" cy="1585520"/>
          </a:xfrm>
        </p:spPr>
        <p:txBody>
          <a:bodyPr>
            <a:normAutofit/>
          </a:bodyPr>
          <a:lstStyle/>
          <a:p>
            <a:r>
              <a:rPr lang="fr-FR" sz="5400" b="1" dirty="0">
                <a:solidFill>
                  <a:srgbClr val="FF6600"/>
                </a:solidFill>
              </a:rPr>
              <a:t>6-Enseignement</a:t>
            </a:r>
            <a:endParaRPr lang="fr-FR" sz="6000" b="1" dirty="0">
              <a:solidFill>
                <a:srgbClr val="FF6600"/>
              </a:solidFill>
            </a:endParaRPr>
          </a:p>
        </p:txBody>
      </p:sp>
      <p:sp>
        <p:nvSpPr>
          <p:cNvPr id="3" name="Sous-titre 2">
            <a:extLst>
              <a:ext uri="{FF2B5EF4-FFF2-40B4-BE49-F238E27FC236}">
                <a16:creationId xmlns:a16="http://schemas.microsoft.com/office/drawing/2014/main" xmlns="" id="{E1A59B84-0304-4B2F-99D5-BD975B21FEA8}"/>
              </a:ext>
            </a:extLst>
          </p:cNvPr>
          <p:cNvSpPr>
            <a:spLocks noGrp="1"/>
          </p:cNvSpPr>
          <p:nvPr>
            <p:ph type="subTitle" idx="1"/>
          </p:nvPr>
        </p:nvSpPr>
        <p:spPr>
          <a:xfrm>
            <a:off x="949403" y="5019651"/>
            <a:ext cx="7943317" cy="914400"/>
          </a:xfrm>
        </p:spPr>
        <p:txBody>
          <a:bodyPr>
            <a:normAutofit/>
          </a:bodyPr>
          <a:lstStyle/>
          <a:p>
            <a:pPr algn="ctr"/>
            <a:r>
              <a:rPr lang="fr-FR" sz="3600" b="1" dirty="0"/>
              <a:t>Didier MONVERNAY</a:t>
            </a:r>
          </a:p>
        </p:txBody>
      </p:sp>
      <p:pic>
        <p:nvPicPr>
          <p:cNvPr id="5" name="Image 4">
            <a:extLst>
              <a:ext uri="{FF2B5EF4-FFF2-40B4-BE49-F238E27FC236}">
                <a16:creationId xmlns:a16="http://schemas.microsoft.com/office/drawing/2014/main" xmlns="" id="{75C79083-5F1D-44FF-A3E7-1357040C1ECE}"/>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37B360E4-7665-F345-8815-DA6E63CCB42B}"/>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554C138F-EC84-4C4F-3DE1-CCD7F28960B4}"/>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640931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xmlns="" id="{B17C671E-2203-4FAB-054D-012C5040ADCA}"/>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4099" name="Picture 5">
            <a:extLst>
              <a:ext uri="{FF2B5EF4-FFF2-40B4-BE49-F238E27FC236}">
                <a16:creationId xmlns:a16="http://schemas.microsoft.com/office/drawing/2014/main" xmlns="" id="{84EAD98C-990B-6992-31F8-989688A5E04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99401" y="4886434"/>
            <a:ext cx="1126198" cy="13062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100" name="Picture 6">
            <a:extLst>
              <a:ext uri="{FF2B5EF4-FFF2-40B4-BE49-F238E27FC236}">
                <a16:creationId xmlns:a16="http://schemas.microsoft.com/office/drawing/2014/main" xmlns="" id="{555E93B8-E7CD-5A1A-0BE6-0C02B2E18F8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25598" y="4899395"/>
            <a:ext cx="1347982" cy="12932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101" name="Picture 7">
            <a:extLst>
              <a:ext uri="{FF2B5EF4-FFF2-40B4-BE49-F238E27FC236}">
                <a16:creationId xmlns:a16="http://schemas.microsoft.com/office/drawing/2014/main" xmlns="" id="{00F6C05A-7ADB-5CB7-9A19-FE81D05E35A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102" name="AutoShape 8">
            <a:extLst>
              <a:ext uri="{FF2B5EF4-FFF2-40B4-BE49-F238E27FC236}">
                <a16:creationId xmlns:a16="http://schemas.microsoft.com/office/drawing/2014/main" xmlns="" id="{B9642D22-9EF5-DB1A-64A6-580F01EF09F4}"/>
              </a:ext>
            </a:extLst>
          </p:cNvPr>
          <p:cNvSpPr>
            <a:spLocks noChangeArrowheads="1"/>
          </p:cNvSpPr>
          <p:nvPr/>
        </p:nvSpPr>
        <p:spPr bwMode="auto">
          <a:xfrm>
            <a:off x="3090405" y="2220714"/>
            <a:ext cx="6207052" cy="2422334"/>
          </a:xfrm>
          <a:custGeom>
            <a:avLst/>
            <a:gdLst>
              <a:gd name="T0" fmla="*/ 2147483646 w 6046787"/>
              <a:gd name="T1" fmla="*/ 0 h 2376488"/>
              <a:gd name="T2" fmla="*/ 0 w 6046787"/>
              <a:gd name="T3" fmla="*/ 2058581909 h 2376488"/>
              <a:gd name="T4" fmla="*/ 2147483646 w 6046787"/>
              <a:gd name="T5" fmla="*/ 2147483646 h 2376488"/>
              <a:gd name="T6" fmla="*/ 2147483646 w 6046787"/>
              <a:gd name="T7" fmla="*/ 2058581909 h 2376488"/>
              <a:gd name="T8" fmla="*/ 0 60000 65536"/>
              <a:gd name="T9" fmla="*/ 0 60000 65536"/>
              <a:gd name="T10" fmla="*/ 0 60000 65536"/>
              <a:gd name="T11" fmla="*/ 0 60000 65536"/>
              <a:gd name="T12" fmla="*/ 885531 w 6046787"/>
              <a:gd name="T13" fmla="*/ 348029 h 2376488"/>
              <a:gd name="T14" fmla="*/ 5161256 w 6046787"/>
              <a:gd name="T15" fmla="*/ 2028459 h 2376488"/>
            </a:gdLst>
            <a:ahLst/>
            <a:cxnLst>
              <a:cxn ang="T8">
                <a:pos x="T0" y="T1"/>
              </a:cxn>
              <a:cxn ang="T9">
                <a:pos x="T2" y="T3"/>
              </a:cxn>
              <a:cxn ang="T10">
                <a:pos x="T4" y="T5"/>
              </a:cxn>
              <a:cxn ang="T11">
                <a:pos x="T6" y="T7"/>
              </a:cxn>
            </a:cxnLst>
            <a:rect l="T12" t="T13" r="T14" b="T15"/>
            <a:pathLst>
              <a:path w="6046787" h="2376488">
                <a:moveTo>
                  <a:pt x="0" y="1188244"/>
                </a:moveTo>
                <a:lnTo>
                  <a:pt x="0" y="1188244"/>
                </a:lnTo>
                <a:cubicBezTo>
                  <a:pt x="0" y="531994"/>
                  <a:pt x="1353619" y="0"/>
                  <a:pt x="3023393" y="0"/>
                </a:cubicBezTo>
                <a:cubicBezTo>
                  <a:pt x="4693168" y="0"/>
                  <a:pt x="6046788" y="531994"/>
                  <a:pt x="6046788" y="1188244"/>
                </a:cubicBezTo>
                <a:cubicBezTo>
                  <a:pt x="6046788" y="1844493"/>
                  <a:pt x="4693168" y="2376488"/>
                  <a:pt x="3023394" y="2376488"/>
                </a:cubicBezTo>
                <a:cubicBezTo>
                  <a:pt x="1353619" y="2376488"/>
                  <a:pt x="0" y="1844493"/>
                  <a:pt x="0" y="1188244"/>
                </a:cubicBezTo>
                <a:close/>
              </a:path>
            </a:pathLst>
          </a:custGeom>
          <a:solidFill>
            <a:srgbClr val="CFE7F5"/>
          </a:solidFill>
          <a:ln w="9525" cap="sq">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646" tIns="40823" rIns="81646" bIns="40823"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algn="ctr" eaLnBrk="1">
              <a:spcAft>
                <a:spcPct val="0"/>
              </a:spcAft>
              <a:buClrTx/>
              <a:buFontTx/>
              <a:buNone/>
            </a:pPr>
            <a:r>
              <a:rPr lang="fr-FR" altLang="fr-FR" sz="3629" b="1">
                <a:solidFill>
                  <a:srgbClr val="000000"/>
                </a:solidFill>
                <a:latin typeface="Arial" panose="020B0604020202020204" pitchFamily="34" charset="0"/>
              </a:rPr>
              <a:t>Team APR </a:t>
            </a:r>
          </a:p>
          <a:p>
            <a:pPr algn="ctr" eaLnBrk="1">
              <a:spcAft>
                <a:spcPct val="0"/>
              </a:spcAft>
              <a:buClrTx/>
              <a:buFontTx/>
              <a:buNone/>
            </a:pPr>
            <a:r>
              <a:rPr lang="fr-FR" altLang="fr-FR" sz="3629" b="1">
                <a:solidFill>
                  <a:srgbClr val="000000"/>
                </a:solidFill>
                <a:latin typeface="Arial" panose="020B0604020202020204" pitchFamily="34" charset="0"/>
              </a:rPr>
              <a:t>Comité du Lyonnais</a:t>
            </a:r>
          </a:p>
        </p:txBody>
      </p:sp>
      <p:sp>
        <p:nvSpPr>
          <p:cNvPr id="4103" name="Text Box 7">
            <a:extLst>
              <a:ext uri="{FF2B5EF4-FFF2-40B4-BE49-F238E27FC236}">
                <a16:creationId xmlns:a16="http://schemas.microsoft.com/office/drawing/2014/main" xmlns="" id="{1DCF562F-6B4D-2FBB-40D1-DFD6B2267BCF}"/>
              </a:ext>
            </a:extLst>
          </p:cNvPr>
          <p:cNvSpPr txBox="1">
            <a:spLocks noChangeArrowheads="1"/>
          </p:cNvSpPr>
          <p:nvPr/>
        </p:nvSpPr>
        <p:spPr bwMode="auto">
          <a:xfrm>
            <a:off x="7924993" y="5406857"/>
            <a:ext cx="2367609" cy="670055"/>
          </a:xfrm>
          <a:prstGeom prst="rect">
            <a:avLst/>
          </a:prstGeom>
          <a:noFill/>
          <a:ln w="9360" cap="sq">
            <a:solidFill>
              <a:srgbClr val="FFFFFF"/>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spcAft>
                <a:spcPts val="1413"/>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9pPr>
          </a:lstStyle>
          <a:p>
            <a:pPr algn="ctr" eaLnBrk="1">
              <a:spcAft>
                <a:spcPct val="0"/>
              </a:spcAft>
              <a:buClrTx/>
            </a:pPr>
            <a:r>
              <a:rPr lang="fr-FR" altLang="fr-FR" sz="2177">
                <a:solidFill>
                  <a:srgbClr val="FFFF00"/>
                </a:solidFill>
                <a:cs typeface="Lucida Sans Unicode" panose="020B0602030504020204" pitchFamily="34" charset="0"/>
              </a:rPr>
              <a:t>Didier Monvernay</a:t>
            </a:r>
          </a:p>
          <a:p>
            <a:pPr algn="ctr" eaLnBrk="1">
              <a:spcAft>
                <a:spcPct val="0"/>
              </a:spcAft>
              <a:buClrTx/>
            </a:pPr>
            <a:r>
              <a:rPr lang="fr-FR" altLang="fr-FR" sz="2177">
                <a:solidFill>
                  <a:srgbClr val="FFFF00"/>
                </a:solidFill>
                <a:cs typeface="Lucida Sans Unicode" panose="020B0602030504020204" pitchFamily="34" charset="0"/>
              </a:rPr>
              <a:t>Nov 2025</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xmlns="" id="{2376082E-ECC5-E6FA-07AB-78C05569BBB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147" name="Picture 2">
            <a:extLst>
              <a:ext uri="{FF2B5EF4-FFF2-40B4-BE49-F238E27FC236}">
                <a16:creationId xmlns:a16="http://schemas.microsoft.com/office/drawing/2014/main" xmlns="" id="{ABE14B1D-F7DD-E980-2031-254437357D9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148" name="Picture 3">
            <a:extLst>
              <a:ext uri="{FF2B5EF4-FFF2-40B4-BE49-F238E27FC236}">
                <a16:creationId xmlns:a16="http://schemas.microsoft.com/office/drawing/2014/main" xmlns="" id="{274D776E-2103-9E1B-75D0-FEC9020E5E8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149" name="Text Box 4">
            <a:extLst>
              <a:ext uri="{FF2B5EF4-FFF2-40B4-BE49-F238E27FC236}">
                <a16:creationId xmlns:a16="http://schemas.microsoft.com/office/drawing/2014/main" xmlns="" id="{265753DB-F457-D9C6-0F2F-A456709B1F09}"/>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6150" name="Picture 5">
            <a:extLst>
              <a:ext uri="{FF2B5EF4-FFF2-40B4-BE49-F238E27FC236}">
                <a16:creationId xmlns:a16="http://schemas.microsoft.com/office/drawing/2014/main" xmlns="" id="{9911EE6F-025F-90B6-70A7-94C7824FD88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151" name="Picture 6">
            <a:extLst>
              <a:ext uri="{FF2B5EF4-FFF2-40B4-BE49-F238E27FC236}">
                <a16:creationId xmlns:a16="http://schemas.microsoft.com/office/drawing/2014/main" xmlns="" id="{BEBCA2D7-BC3B-4DB5-2209-0B8F0CD5856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7" name="Rectangle 1">
            <a:extLst>
              <a:ext uri="{FF2B5EF4-FFF2-40B4-BE49-F238E27FC236}">
                <a16:creationId xmlns:a16="http://schemas.microsoft.com/office/drawing/2014/main" xmlns="" id="{0560769B-83E6-8D10-FF18-532596363456}"/>
              </a:ext>
            </a:extLst>
          </p:cNvPr>
          <p:cNvSpPr>
            <a:spLocks noChangeArrowheads="1"/>
          </p:cNvSpPr>
          <p:nvPr/>
        </p:nvSpPr>
        <p:spPr bwMode="auto">
          <a:xfrm>
            <a:off x="86250" y="2710432"/>
            <a:ext cx="8361517" cy="1209242"/>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defRPr/>
            </a:pPr>
            <a:r>
              <a:rPr lang="fr-FR" altLang="fr-FR" sz="7258" dirty="0">
                <a:solidFill>
                  <a:srgbClr val="FFFF00"/>
                </a:solidFill>
                <a:highlight>
                  <a:srgbClr val="008000"/>
                </a:highlight>
                <a:cs typeface="Lucida Sans Unicode" panose="020B0602030504020204" pitchFamily="34" charset="0"/>
              </a:rPr>
              <a:t>Bilan Saison 2024-25</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xmlns="" id="{86E34B86-ECA3-11DA-BE7A-0EAFF607B41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195" name="Picture 2">
            <a:extLst>
              <a:ext uri="{FF2B5EF4-FFF2-40B4-BE49-F238E27FC236}">
                <a16:creationId xmlns:a16="http://schemas.microsoft.com/office/drawing/2014/main" xmlns="" id="{60454790-1956-1C13-7504-E5858AF8D8A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196" name="Picture 3">
            <a:extLst>
              <a:ext uri="{FF2B5EF4-FFF2-40B4-BE49-F238E27FC236}">
                <a16:creationId xmlns:a16="http://schemas.microsoft.com/office/drawing/2014/main" xmlns="" id="{354D1B2E-0BF6-B871-1522-A84B9436E19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197" name="Text Box 4">
            <a:extLst>
              <a:ext uri="{FF2B5EF4-FFF2-40B4-BE49-F238E27FC236}">
                <a16:creationId xmlns:a16="http://schemas.microsoft.com/office/drawing/2014/main" xmlns="" id="{024A1524-4D7B-9CD8-CF96-29474ECBAEEC}"/>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8198" name="Picture 5">
            <a:extLst>
              <a:ext uri="{FF2B5EF4-FFF2-40B4-BE49-F238E27FC236}">
                <a16:creationId xmlns:a16="http://schemas.microsoft.com/office/drawing/2014/main" xmlns="" id="{8EBF960B-59CC-2400-EF7C-36DDEF1CE10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199" name="Picture 6">
            <a:extLst>
              <a:ext uri="{FF2B5EF4-FFF2-40B4-BE49-F238E27FC236}">
                <a16:creationId xmlns:a16="http://schemas.microsoft.com/office/drawing/2014/main" xmlns="" id="{B2EB252E-1A7C-BAF3-E0F7-A09D19A7FA1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7" name="Rectangle 1">
            <a:extLst>
              <a:ext uri="{FF2B5EF4-FFF2-40B4-BE49-F238E27FC236}">
                <a16:creationId xmlns:a16="http://schemas.microsoft.com/office/drawing/2014/main" xmlns="" id="{D1304F05-8D28-2D3B-14CA-4BAD8F29C89B}"/>
              </a:ext>
            </a:extLst>
          </p:cNvPr>
          <p:cNvSpPr>
            <a:spLocks noChangeArrowheads="1"/>
          </p:cNvSpPr>
          <p:nvPr/>
        </p:nvSpPr>
        <p:spPr bwMode="auto">
          <a:xfrm>
            <a:off x="2765283" y="2929917"/>
            <a:ext cx="6532344" cy="1209242"/>
          </a:xfrm>
          <a:prstGeom prst="rect">
            <a:avLst/>
          </a:prstGeom>
          <a:solidFill>
            <a:schemeClr val="accent1">
              <a:lumMod val="50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defRPr/>
            </a:pPr>
            <a:r>
              <a:rPr lang="fr-FR" altLang="fr-FR" sz="7258" dirty="0">
                <a:solidFill>
                  <a:srgbClr val="FFFF00"/>
                </a:solidFill>
                <a:cs typeface="Lucida Sans Unicode" panose="020B0602030504020204" pitchFamily="34" charset="0"/>
              </a:rPr>
              <a:t>Le Professorat</a:t>
            </a:r>
          </a:p>
        </p:txBody>
      </p:sp>
      <p:pic>
        <p:nvPicPr>
          <p:cNvPr id="8201" name="Picture 10" descr="Image vectorielle Stock Les lauriers de la Gloire - médaille d'or | Adobe  Stock">
            <a:extLst>
              <a:ext uri="{FF2B5EF4-FFF2-40B4-BE49-F238E27FC236}">
                <a16:creationId xmlns:a16="http://schemas.microsoft.com/office/drawing/2014/main" xmlns="" id="{7265DEA7-B169-9340-5B9D-741C06C755BD}"/>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005972" y="2322965"/>
            <a:ext cx="1477595" cy="2540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xmlns="" id="{176F1A9F-FD20-79B8-034F-E49E76B6112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243" name="Picture 2">
            <a:extLst>
              <a:ext uri="{FF2B5EF4-FFF2-40B4-BE49-F238E27FC236}">
                <a16:creationId xmlns:a16="http://schemas.microsoft.com/office/drawing/2014/main" xmlns="" id="{A9F8BA6A-D5D8-366B-A887-CA466952B8B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244" name="Picture 3">
            <a:extLst>
              <a:ext uri="{FF2B5EF4-FFF2-40B4-BE49-F238E27FC236}">
                <a16:creationId xmlns:a16="http://schemas.microsoft.com/office/drawing/2014/main" xmlns="" id="{5D366D8F-1018-28EE-A32F-0EAFD9A9385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45" name="Text Box 4">
            <a:extLst>
              <a:ext uri="{FF2B5EF4-FFF2-40B4-BE49-F238E27FC236}">
                <a16:creationId xmlns:a16="http://schemas.microsoft.com/office/drawing/2014/main" xmlns="" id="{F34144D7-EB4B-6AB6-B0AD-A95B337F5664}"/>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10246" name="Picture 5">
            <a:extLst>
              <a:ext uri="{FF2B5EF4-FFF2-40B4-BE49-F238E27FC236}">
                <a16:creationId xmlns:a16="http://schemas.microsoft.com/office/drawing/2014/main" xmlns="" id="{8EB89E69-7AB6-1539-0C44-1FFD168D533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247" name="Picture 6">
            <a:extLst>
              <a:ext uri="{FF2B5EF4-FFF2-40B4-BE49-F238E27FC236}">
                <a16:creationId xmlns:a16="http://schemas.microsoft.com/office/drawing/2014/main" xmlns="" id="{EA8447E2-84C0-0AFA-34F9-9A6493B2C2F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48" name="Text Box 7">
            <a:extLst>
              <a:ext uri="{FF2B5EF4-FFF2-40B4-BE49-F238E27FC236}">
                <a16:creationId xmlns:a16="http://schemas.microsoft.com/office/drawing/2014/main" xmlns="" id="{4E123B43-B047-795E-92BC-774680FA84FA}"/>
              </a:ext>
            </a:extLst>
          </p:cNvPr>
          <p:cNvSpPr txBox="1">
            <a:spLocks noChangeArrowheads="1"/>
          </p:cNvSpPr>
          <p:nvPr/>
        </p:nvSpPr>
        <p:spPr bwMode="auto">
          <a:xfrm>
            <a:off x="1884999" y="3521454"/>
            <a:ext cx="8122453" cy="8376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algn="ctr" eaLnBrk="1">
              <a:buSzPct val="100000"/>
            </a:pPr>
            <a:r>
              <a:rPr lang="fr-FR" altLang="fr-FR" sz="2540">
                <a:solidFill>
                  <a:srgbClr val="CCCCCC"/>
                </a:solidFill>
                <a:latin typeface="Times New Roman" panose="02020603050405020304" pitchFamily="18" charset="0"/>
                <a:cs typeface="Lucida Sans Unicode" panose="020B0602030504020204" pitchFamily="34" charset="0"/>
              </a:rPr>
              <a:t>	</a:t>
            </a:r>
            <a:r>
              <a:rPr lang="fr-FR" altLang="fr-FR" sz="5443">
                <a:latin typeface="Times New Roman" panose="02020603050405020304" pitchFamily="18" charset="0"/>
                <a:cs typeface="Lucida Sans Unicode" panose="020B0602030504020204" pitchFamily="34" charset="0"/>
              </a:rPr>
              <a:t> </a:t>
            </a:r>
            <a:r>
              <a:rPr lang="fr-FR" altLang="fr-FR" sz="2903">
                <a:latin typeface="Times New Roman" panose="02020603050405020304" pitchFamily="18" charset="0"/>
                <a:cs typeface="Lucida Sans Unicode" panose="020B0602030504020204" pitchFamily="34" charset="0"/>
              </a:rPr>
              <a:t>		</a:t>
            </a:r>
          </a:p>
        </p:txBody>
      </p:sp>
      <p:sp>
        <p:nvSpPr>
          <p:cNvPr id="10249" name="Text Box 7">
            <a:extLst>
              <a:ext uri="{FF2B5EF4-FFF2-40B4-BE49-F238E27FC236}">
                <a16:creationId xmlns:a16="http://schemas.microsoft.com/office/drawing/2014/main" xmlns="" id="{1A55D19D-008B-E3FC-61D1-4F8D9E98DE51}"/>
              </a:ext>
            </a:extLst>
          </p:cNvPr>
          <p:cNvSpPr txBox="1">
            <a:spLocks noChangeArrowheads="1"/>
          </p:cNvSpPr>
          <p:nvPr/>
        </p:nvSpPr>
        <p:spPr bwMode="auto">
          <a:xfrm>
            <a:off x="1719382" y="2059044"/>
            <a:ext cx="8818046" cy="37696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eaLnBrk="1">
              <a:buSzPct val="100000"/>
            </a:pPr>
            <a:r>
              <a:rPr lang="fr-FR" altLang="fr-FR" sz="2540">
                <a:latin typeface="Times New Roman" panose="02020603050405020304" pitchFamily="18" charset="0"/>
                <a:cs typeface="Lucida Sans Unicode" panose="020B0602030504020204" pitchFamily="34" charset="0"/>
              </a:rPr>
              <a:t>	</a:t>
            </a:r>
            <a:r>
              <a:rPr lang="fr-FR" altLang="fr-FR" sz="4899">
                <a:latin typeface="Times New Roman" panose="02020603050405020304" pitchFamily="18" charset="0"/>
                <a:cs typeface="Lucida Sans Unicode" panose="020B0602030504020204" pitchFamily="34" charset="0"/>
              </a:rPr>
              <a:t>3 candidats se sont présentés :</a:t>
            </a:r>
          </a:p>
          <a:p>
            <a:pPr eaLnBrk="1">
              <a:buSzPct val="100000"/>
            </a:pPr>
            <a:r>
              <a:rPr lang="fr-FR" altLang="fr-FR" sz="4899">
                <a:latin typeface="Times New Roman" panose="02020603050405020304" pitchFamily="18" charset="0"/>
                <a:cs typeface="Lucida Sans Unicode" panose="020B0602030504020204" pitchFamily="34" charset="0"/>
              </a:rPr>
              <a:t>		- 3 ont réussi l’examen écrit</a:t>
            </a:r>
          </a:p>
          <a:p>
            <a:pPr eaLnBrk="1">
              <a:buSzPct val="100000"/>
            </a:pPr>
            <a:r>
              <a:rPr lang="fr-FR" altLang="fr-FR" sz="4899">
                <a:latin typeface="Times New Roman" panose="02020603050405020304" pitchFamily="18" charset="0"/>
                <a:cs typeface="Lucida Sans Unicode" panose="020B0602030504020204" pitchFamily="34" charset="0"/>
              </a:rPr>
              <a:t>		- après l’oral, 1 seul diplômé</a:t>
            </a:r>
          </a:p>
          <a:p>
            <a:pPr eaLnBrk="1">
              <a:buSzPct val="100000"/>
            </a:pPr>
            <a:endParaRPr lang="fr-FR" altLang="fr-FR" sz="4899">
              <a:latin typeface="Times New Roman" panose="02020603050405020304" pitchFamily="18" charset="0"/>
              <a:cs typeface="Lucida Sans Unicode" panose="020B0602030504020204" pitchFamily="34" charset="0"/>
            </a:endParaRPr>
          </a:p>
          <a:p>
            <a:pPr eaLnBrk="1">
              <a:buSzPct val="100000"/>
            </a:pPr>
            <a:r>
              <a:rPr lang="fr-FR" altLang="fr-FR" sz="2540">
                <a:latin typeface="Times New Roman" panose="02020603050405020304" pitchFamily="18" charset="0"/>
                <a:cs typeface="Lucida Sans Unicode" panose="020B0602030504020204" pitchFamily="34" charset="0"/>
              </a:rPr>
              <a:t>  	</a:t>
            </a:r>
            <a:r>
              <a:rPr lang="fr-FR" altLang="fr-FR" sz="3629">
                <a:latin typeface="Times New Roman" panose="02020603050405020304" pitchFamily="18" charset="0"/>
                <a:cs typeface="Lucida Sans Unicode" panose="020B0602030504020204" pitchFamily="34" charset="0"/>
              </a:rPr>
              <a:t>	     </a:t>
            </a:r>
            <a:r>
              <a:rPr lang="fr-FR" altLang="fr-FR" sz="4899">
                <a:solidFill>
                  <a:srgbClr val="FFFF00"/>
                </a:solidFill>
                <a:latin typeface="Times New Roman" panose="02020603050405020304" pitchFamily="18" charset="0"/>
                <a:cs typeface="Lucida Sans Unicode" panose="020B0602030504020204" pitchFamily="34" charset="0"/>
              </a:rPr>
              <a:t>Godefroy de Tessières</a:t>
            </a:r>
            <a:r>
              <a:rPr lang="fr-FR" altLang="fr-FR" sz="2903">
                <a:latin typeface="Times New Roman" panose="02020603050405020304" pitchFamily="18" charset="0"/>
                <a:cs typeface="Lucida Sans Unicode" panose="020B0602030504020204" pitchFamily="34" charset="0"/>
              </a:rPr>
              <a:t>	</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xmlns="" id="{E8A5CDA5-E6AE-2619-0644-D7D7B4497F8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291" name="Picture 2">
            <a:extLst>
              <a:ext uri="{FF2B5EF4-FFF2-40B4-BE49-F238E27FC236}">
                <a16:creationId xmlns:a16="http://schemas.microsoft.com/office/drawing/2014/main" xmlns="" id="{08893EAA-2079-D2DA-47D1-846C01DD2A1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292" name="Picture 3">
            <a:extLst>
              <a:ext uri="{FF2B5EF4-FFF2-40B4-BE49-F238E27FC236}">
                <a16:creationId xmlns:a16="http://schemas.microsoft.com/office/drawing/2014/main" xmlns="" id="{F50BB52B-56BA-13F0-6011-5057158AB80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3" name="Text Box 4">
            <a:extLst>
              <a:ext uri="{FF2B5EF4-FFF2-40B4-BE49-F238E27FC236}">
                <a16:creationId xmlns:a16="http://schemas.microsoft.com/office/drawing/2014/main" xmlns="" id="{2933D16F-B61E-17F7-BA1F-5856CEDC2E31}"/>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12294" name="Picture 5">
            <a:extLst>
              <a:ext uri="{FF2B5EF4-FFF2-40B4-BE49-F238E27FC236}">
                <a16:creationId xmlns:a16="http://schemas.microsoft.com/office/drawing/2014/main" xmlns="" id="{45EEA074-FB96-2F21-1098-D4805BC72D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295" name="Picture 6">
            <a:extLst>
              <a:ext uri="{FF2B5EF4-FFF2-40B4-BE49-F238E27FC236}">
                <a16:creationId xmlns:a16="http://schemas.microsoft.com/office/drawing/2014/main" xmlns="" id="{E656E39D-7FDA-05B6-D42F-C7494E5A4C0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7" name="Rectangle 1">
            <a:extLst>
              <a:ext uri="{FF2B5EF4-FFF2-40B4-BE49-F238E27FC236}">
                <a16:creationId xmlns:a16="http://schemas.microsoft.com/office/drawing/2014/main" xmlns="" id="{7B915A70-EF56-2BE6-59FD-677912BDD776}"/>
              </a:ext>
            </a:extLst>
          </p:cNvPr>
          <p:cNvSpPr>
            <a:spLocks noChangeArrowheads="1"/>
          </p:cNvSpPr>
          <p:nvPr/>
        </p:nvSpPr>
        <p:spPr bwMode="auto">
          <a:xfrm>
            <a:off x="2633810" y="2828700"/>
            <a:ext cx="6532344" cy="1209242"/>
          </a:xfrm>
          <a:prstGeom prst="rect">
            <a:avLst/>
          </a:prstGeom>
          <a:solidFill>
            <a:schemeClr val="accent1">
              <a:lumMod val="50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defRPr/>
            </a:pPr>
            <a:r>
              <a:rPr lang="fr-FR" altLang="fr-FR" sz="7258" dirty="0">
                <a:solidFill>
                  <a:srgbClr val="FFFF00"/>
                </a:solidFill>
                <a:cs typeface="Lucida Sans Unicode" panose="020B0602030504020204" pitchFamily="34" charset="0"/>
              </a:rPr>
              <a:t>Le Monitorat</a:t>
            </a:r>
          </a:p>
        </p:txBody>
      </p:sp>
      <p:pic>
        <p:nvPicPr>
          <p:cNvPr id="2" name="Picture 10" descr="Image vectorielle Stock Les lauriers de la Gloire - médaille d'or | Adobe  Stock">
            <a:extLst>
              <a:ext uri="{FF2B5EF4-FFF2-40B4-BE49-F238E27FC236}">
                <a16:creationId xmlns:a16="http://schemas.microsoft.com/office/drawing/2014/main" xmlns="" id="{89B2CD5D-8762-CBA9-09BE-C9D998B9EED5}"/>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895080" y="2322965"/>
            <a:ext cx="1477595" cy="2540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xmlns="" id="{2B667B8C-8F28-519B-CBC0-FB3A044655B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4339" name="Picture 2">
            <a:extLst>
              <a:ext uri="{FF2B5EF4-FFF2-40B4-BE49-F238E27FC236}">
                <a16:creationId xmlns:a16="http://schemas.microsoft.com/office/drawing/2014/main" xmlns="" id="{6115CFBE-EB6E-1B29-F2B2-7D59EE9CB00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4340" name="Picture 3">
            <a:extLst>
              <a:ext uri="{FF2B5EF4-FFF2-40B4-BE49-F238E27FC236}">
                <a16:creationId xmlns:a16="http://schemas.microsoft.com/office/drawing/2014/main" xmlns="" id="{0FE51490-37C3-9738-9437-68E23F24058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41" name="Text Box 4">
            <a:extLst>
              <a:ext uri="{FF2B5EF4-FFF2-40B4-BE49-F238E27FC236}">
                <a16:creationId xmlns:a16="http://schemas.microsoft.com/office/drawing/2014/main" xmlns="" id="{05427433-A1B1-5277-8DDC-42E184A94AAF}"/>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14342" name="Picture 5">
            <a:extLst>
              <a:ext uri="{FF2B5EF4-FFF2-40B4-BE49-F238E27FC236}">
                <a16:creationId xmlns:a16="http://schemas.microsoft.com/office/drawing/2014/main" xmlns="" id="{6D18D72A-13BE-A5AD-0621-F1AA7FC3800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4343" name="Picture 6">
            <a:extLst>
              <a:ext uri="{FF2B5EF4-FFF2-40B4-BE49-F238E27FC236}">
                <a16:creationId xmlns:a16="http://schemas.microsoft.com/office/drawing/2014/main" xmlns="" id="{6BB25861-6980-B654-BE87-9C36B606036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44" name="Text Box 7">
            <a:extLst>
              <a:ext uri="{FF2B5EF4-FFF2-40B4-BE49-F238E27FC236}">
                <a16:creationId xmlns:a16="http://schemas.microsoft.com/office/drawing/2014/main" xmlns="" id="{A7423F1E-2175-752F-E3F4-5F626112EA9C}"/>
              </a:ext>
            </a:extLst>
          </p:cNvPr>
          <p:cNvSpPr txBox="1">
            <a:spLocks noChangeArrowheads="1"/>
          </p:cNvSpPr>
          <p:nvPr/>
        </p:nvSpPr>
        <p:spPr bwMode="auto">
          <a:xfrm>
            <a:off x="1884999" y="3521454"/>
            <a:ext cx="8122453" cy="8376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algn="ctr" eaLnBrk="1">
              <a:buSzPct val="100000"/>
            </a:pPr>
            <a:r>
              <a:rPr lang="fr-FR" altLang="fr-FR" sz="2540">
                <a:solidFill>
                  <a:srgbClr val="CCCCCC"/>
                </a:solidFill>
                <a:latin typeface="Times New Roman" panose="02020603050405020304" pitchFamily="18" charset="0"/>
                <a:cs typeface="Lucida Sans Unicode" panose="020B0602030504020204" pitchFamily="34" charset="0"/>
              </a:rPr>
              <a:t>	</a:t>
            </a:r>
            <a:r>
              <a:rPr lang="fr-FR" altLang="fr-FR" sz="5443">
                <a:latin typeface="Times New Roman" panose="02020603050405020304" pitchFamily="18" charset="0"/>
                <a:cs typeface="Lucida Sans Unicode" panose="020B0602030504020204" pitchFamily="34" charset="0"/>
              </a:rPr>
              <a:t> </a:t>
            </a:r>
            <a:r>
              <a:rPr lang="fr-FR" altLang="fr-FR" sz="2903">
                <a:latin typeface="Times New Roman" panose="02020603050405020304" pitchFamily="18" charset="0"/>
                <a:cs typeface="Lucida Sans Unicode" panose="020B0602030504020204" pitchFamily="34" charset="0"/>
              </a:rPr>
              <a:t>		</a:t>
            </a:r>
          </a:p>
        </p:txBody>
      </p:sp>
      <p:sp>
        <p:nvSpPr>
          <p:cNvPr id="14345" name="Text Box 7">
            <a:extLst>
              <a:ext uri="{FF2B5EF4-FFF2-40B4-BE49-F238E27FC236}">
                <a16:creationId xmlns:a16="http://schemas.microsoft.com/office/drawing/2014/main" xmlns="" id="{F7CF17EB-8446-15F7-0283-BE0B38948446}"/>
              </a:ext>
            </a:extLst>
          </p:cNvPr>
          <p:cNvSpPr txBox="1">
            <a:spLocks noChangeArrowheads="1"/>
          </p:cNvSpPr>
          <p:nvPr/>
        </p:nvSpPr>
        <p:spPr bwMode="auto">
          <a:xfrm>
            <a:off x="1719382" y="1682082"/>
            <a:ext cx="8818046" cy="45235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eaLnBrk="1">
              <a:buSzPct val="100000"/>
            </a:pPr>
            <a:r>
              <a:rPr lang="fr-FR" altLang="fr-FR" sz="2540">
                <a:latin typeface="Times New Roman" panose="02020603050405020304" pitchFamily="18" charset="0"/>
                <a:cs typeface="Lucida Sans Unicode" panose="020B0602030504020204" pitchFamily="34" charset="0"/>
              </a:rPr>
              <a:t>	</a:t>
            </a:r>
            <a:r>
              <a:rPr lang="fr-FR" altLang="fr-FR" sz="4899">
                <a:latin typeface="Times New Roman" panose="02020603050405020304" pitchFamily="18" charset="0"/>
                <a:cs typeface="Lucida Sans Unicode" panose="020B0602030504020204" pitchFamily="34" charset="0"/>
              </a:rPr>
              <a:t>4 candidats se sont présentés :</a:t>
            </a:r>
          </a:p>
          <a:p>
            <a:pPr eaLnBrk="1">
              <a:buSzPct val="100000"/>
            </a:pPr>
            <a:r>
              <a:rPr lang="fr-FR" altLang="fr-FR" sz="4899">
                <a:latin typeface="Times New Roman" panose="02020603050405020304" pitchFamily="18" charset="0"/>
                <a:cs typeface="Lucida Sans Unicode" panose="020B0602030504020204" pitchFamily="34" charset="0"/>
              </a:rPr>
              <a:t>		- Après l’écrit, 4 candidats sont 	admissibles à l’oral</a:t>
            </a:r>
          </a:p>
          <a:p>
            <a:pPr eaLnBrk="1">
              <a:buSzPct val="100000"/>
            </a:pPr>
            <a:r>
              <a:rPr lang="fr-FR" altLang="fr-FR" sz="4899">
                <a:latin typeface="Times New Roman" panose="02020603050405020304" pitchFamily="18" charset="0"/>
                <a:cs typeface="Lucida Sans Unicode" panose="020B0602030504020204" pitchFamily="34" charset="0"/>
              </a:rPr>
              <a:t>		- après l’oral, 3 diplômés</a:t>
            </a:r>
          </a:p>
          <a:p>
            <a:pPr eaLnBrk="1">
              <a:buSzPct val="100000"/>
            </a:pPr>
            <a:r>
              <a:rPr lang="fr-FR" altLang="fr-FR" sz="4899">
                <a:latin typeface="Times New Roman" panose="02020603050405020304" pitchFamily="18" charset="0"/>
                <a:cs typeface="Lucida Sans Unicode" panose="020B0602030504020204" pitchFamily="34" charset="0"/>
              </a:rPr>
              <a:t>		</a:t>
            </a:r>
            <a:r>
              <a:rPr lang="fr-FR" altLang="fr-FR" sz="4899">
                <a:solidFill>
                  <a:srgbClr val="FFFF00"/>
                </a:solidFill>
                <a:latin typeface="Times New Roman" panose="02020603050405020304" pitchFamily="18" charset="0"/>
                <a:cs typeface="Lucida Sans Unicode" panose="020B0602030504020204" pitchFamily="34" charset="0"/>
              </a:rPr>
              <a:t>Philippe Devecchi</a:t>
            </a:r>
            <a:endParaRPr lang="fr-FR" altLang="fr-FR" sz="4899">
              <a:latin typeface="Times New Roman" panose="02020603050405020304" pitchFamily="18" charset="0"/>
              <a:cs typeface="Lucida Sans Unicode" panose="020B0602030504020204" pitchFamily="34" charset="0"/>
            </a:endParaRPr>
          </a:p>
          <a:p>
            <a:pPr eaLnBrk="1">
              <a:buSzPct val="100000"/>
            </a:pPr>
            <a:r>
              <a:rPr lang="fr-FR" altLang="fr-FR" sz="2540">
                <a:latin typeface="Times New Roman" panose="02020603050405020304" pitchFamily="18" charset="0"/>
                <a:cs typeface="Lucida Sans Unicode" panose="020B0602030504020204" pitchFamily="34" charset="0"/>
              </a:rPr>
              <a:t>  	</a:t>
            </a:r>
            <a:r>
              <a:rPr lang="fr-FR" altLang="fr-FR" sz="3629">
                <a:latin typeface="Times New Roman" panose="02020603050405020304" pitchFamily="18" charset="0"/>
                <a:cs typeface="Lucida Sans Unicode" panose="020B0602030504020204" pitchFamily="34" charset="0"/>
              </a:rPr>
              <a:t>	</a:t>
            </a:r>
            <a:r>
              <a:rPr lang="fr-FR" altLang="fr-FR" sz="4899">
                <a:solidFill>
                  <a:srgbClr val="FFFF00"/>
                </a:solidFill>
                <a:latin typeface="Times New Roman" panose="02020603050405020304" pitchFamily="18" charset="0"/>
                <a:cs typeface="Lucida Sans Unicode" panose="020B0602030504020204" pitchFamily="34" charset="0"/>
              </a:rPr>
              <a:t>Patrick Josses – Guy Palluy</a:t>
            </a:r>
            <a:r>
              <a:rPr lang="fr-FR" altLang="fr-FR" sz="2903">
                <a:latin typeface="Times New Roman" panose="02020603050405020304" pitchFamily="18" charset="0"/>
                <a:cs typeface="Lucida Sans Unicode" panose="020B0602030504020204" pitchFamily="34" charset="0"/>
              </a:rPr>
              <a:t>	</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7DDFCB0B-427C-E99F-8017-D9F58702BF46}"/>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
        <p:nvSpPr>
          <p:cNvPr id="6" name="ZoneTexte 5">
            <a:extLst>
              <a:ext uri="{FF2B5EF4-FFF2-40B4-BE49-F238E27FC236}">
                <a16:creationId xmlns:a16="http://schemas.microsoft.com/office/drawing/2014/main" xmlns="" id="{51154D73-2B36-2A74-A805-24DEE5D03EE8}"/>
              </a:ext>
            </a:extLst>
          </p:cNvPr>
          <p:cNvSpPr txBox="1"/>
          <p:nvPr/>
        </p:nvSpPr>
        <p:spPr>
          <a:xfrm>
            <a:off x="-9625" y="203634"/>
            <a:ext cx="12192000" cy="6186309"/>
          </a:xfrm>
          <a:prstGeom prst="rect">
            <a:avLst/>
          </a:prstGeom>
          <a:noFill/>
        </p:spPr>
        <p:txBody>
          <a:bodyPr wrap="square">
            <a:spAutoFit/>
          </a:bodyPr>
          <a:lstStyle/>
          <a:p>
            <a:pPr>
              <a:buNone/>
            </a:pPr>
            <a:r>
              <a:rPr lang="fr-FR" sz="1800" dirty="0">
                <a:effectLst/>
                <a:latin typeface="Times New Roman" panose="02020603050405020304" pitchFamily="18" charset="0"/>
                <a:ea typeface="Times New Roman" panose="02020603050405020304" pitchFamily="18" charset="0"/>
              </a:rPr>
              <a:t>Mesdames les Présidentes,</a:t>
            </a:r>
          </a:p>
          <a:p>
            <a:pPr>
              <a:buNone/>
            </a:pPr>
            <a:r>
              <a:rPr lang="fr-FR" sz="1800" dirty="0">
                <a:effectLst/>
                <a:latin typeface="Times New Roman" panose="02020603050405020304" pitchFamily="18" charset="0"/>
                <a:ea typeface="Times New Roman" panose="02020603050405020304" pitchFamily="18" charset="0"/>
              </a:rPr>
              <a:t>Messieurs les Présidents, Mesdames Messieurs,</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Voici l’heure du premier bilan, du premier rapport moral, de la première Assemblée Générale de mon quadriennat.</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 Mon illustre prédécesseur Xavier Léonard, tout jeune médaillé de Bronze de la Fédération Française de Bridge (vous pouvez l’applaudir) vous a fait un rapport moral du début d’exercice le 14 mars dernier lors de l’Assemblée élective, je n’y reviendrai donc pas.</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 D’abord, avant toute chose, je tiens à affirmer ici solennellement que la situation que j’ai trouvée en arrivant était parfaitement claire, limpide et objective. En un mot, pas de mort dans les placards, pas de vices cachés, bref, une transition sans histoire.</a:t>
            </a:r>
          </a:p>
          <a:p>
            <a:pPr>
              <a:buNone/>
            </a:pPr>
            <a:r>
              <a:rPr lang="fr-FR" sz="1800" dirty="0">
                <a:effectLst/>
                <a:latin typeface="Times New Roman" panose="02020603050405020304" pitchFamily="18" charset="0"/>
                <a:ea typeface="Times New Roman" panose="02020603050405020304" pitchFamily="18" charset="0"/>
              </a:rPr>
              <a:t>Ce départ en douceur m’a permis de prendre mes marques avec d’autant plus de sérénité que le poste ne m’était pas totalement inconnu !</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 L’équipe étant constituée dans sa grande majorité de membres déjà en place, nous avons pu intégrer le nouveau trésorier, Alain Chevalier qui, en collaboration avec François Léonard son prédécesseur, a pris possession de ses fonctions avec sérieux, compétences et efficacité. Il vous fera part des résultats comptables et financiers un peu plus tard mais je tiens à le remercier dès à présent.</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err="1">
                <a:effectLst/>
                <a:latin typeface="Times New Roman" panose="02020603050405020304" pitchFamily="18" charset="0"/>
                <a:ea typeface="Times New Roman" panose="02020603050405020304" pitchFamily="18" charset="0"/>
              </a:rPr>
              <a:t>Jean-Patrick</a:t>
            </a:r>
            <a:r>
              <a:rPr lang="fr-FR" sz="1800" dirty="0">
                <a:effectLst/>
                <a:latin typeface="Times New Roman" panose="02020603050405020304" pitchFamily="18" charset="0"/>
                <a:ea typeface="Times New Roman" panose="02020603050405020304" pitchFamily="18" charset="0"/>
              </a:rPr>
              <a:t> Laroche, chargé du développement, s’est investi  dans sa fonction avec motivation et pugnacité. Nous avons souvent échangé ensemble mais nos axes de direction n’allaient pas le même sens, nos visions étaient divergentes. </a:t>
            </a:r>
            <a:r>
              <a:rPr lang="fr-FR" sz="1800" dirty="0" err="1">
                <a:effectLst/>
                <a:latin typeface="Times New Roman" panose="02020603050405020304" pitchFamily="18" charset="0"/>
                <a:ea typeface="Times New Roman" panose="02020603050405020304" pitchFamily="18" charset="0"/>
              </a:rPr>
              <a:t>Jean-Patrick</a:t>
            </a:r>
            <a:r>
              <a:rPr lang="fr-FR" sz="1800" dirty="0">
                <a:effectLst/>
                <a:latin typeface="Times New Roman" panose="02020603050405020304" pitchFamily="18" charset="0"/>
                <a:ea typeface="Times New Roman" panose="02020603050405020304" pitchFamily="18" charset="0"/>
              </a:rPr>
              <a:t> a choisi de jeter l’éponge. Le Bureau Exécutif a pris acte de sa démission et je tiens à le remercier pour l’ensemble du travail effectué.</a:t>
            </a:r>
          </a:p>
        </p:txBody>
      </p:sp>
    </p:spTree>
    <p:extLst>
      <p:ext uri="{BB962C8B-B14F-4D97-AF65-F5344CB8AC3E}">
        <p14:creationId xmlns:p14="http://schemas.microsoft.com/office/powerpoint/2010/main" xmlns="" val="1264358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xmlns="" id="{E7B87678-AAE8-D0DA-051E-021E67514A8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387" name="Picture 2">
            <a:extLst>
              <a:ext uri="{FF2B5EF4-FFF2-40B4-BE49-F238E27FC236}">
                <a16:creationId xmlns:a16="http://schemas.microsoft.com/office/drawing/2014/main" xmlns="" id="{F817CD0E-AF6E-3951-292D-D65F76D0E82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388" name="Picture 3">
            <a:extLst>
              <a:ext uri="{FF2B5EF4-FFF2-40B4-BE49-F238E27FC236}">
                <a16:creationId xmlns:a16="http://schemas.microsoft.com/office/drawing/2014/main" xmlns="" id="{30597592-57D7-810D-A99A-E013E7084C1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6389" name="Text Box 4">
            <a:extLst>
              <a:ext uri="{FF2B5EF4-FFF2-40B4-BE49-F238E27FC236}">
                <a16:creationId xmlns:a16="http://schemas.microsoft.com/office/drawing/2014/main" xmlns="" id="{E7928CC3-CA82-A66D-5A1B-6DC095E8EFCC}"/>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16390" name="Picture 5">
            <a:extLst>
              <a:ext uri="{FF2B5EF4-FFF2-40B4-BE49-F238E27FC236}">
                <a16:creationId xmlns:a16="http://schemas.microsoft.com/office/drawing/2014/main" xmlns="" id="{DC99EC39-3681-CD09-54F3-3D87EBAB8C4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391" name="Picture 6">
            <a:extLst>
              <a:ext uri="{FF2B5EF4-FFF2-40B4-BE49-F238E27FC236}">
                <a16:creationId xmlns:a16="http://schemas.microsoft.com/office/drawing/2014/main" xmlns="" id="{BDD570CE-2B45-64A3-D020-D84C44D510F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7" name="Rectangle 1">
            <a:extLst>
              <a:ext uri="{FF2B5EF4-FFF2-40B4-BE49-F238E27FC236}">
                <a16:creationId xmlns:a16="http://schemas.microsoft.com/office/drawing/2014/main" xmlns="" id="{CD6974D9-711B-9CE5-B27B-13183524EEF9}"/>
              </a:ext>
            </a:extLst>
          </p:cNvPr>
          <p:cNvSpPr>
            <a:spLocks noChangeArrowheads="1"/>
          </p:cNvSpPr>
          <p:nvPr/>
        </p:nvSpPr>
        <p:spPr bwMode="auto">
          <a:xfrm>
            <a:off x="1784370" y="2789340"/>
            <a:ext cx="6532344" cy="2326150"/>
          </a:xfrm>
          <a:prstGeom prst="rect">
            <a:avLst/>
          </a:prstGeom>
          <a:solidFill>
            <a:schemeClr val="accent1">
              <a:lumMod val="50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defRPr/>
            </a:pPr>
            <a:r>
              <a:rPr lang="fr-FR" altLang="fr-FR" sz="7258" dirty="0">
                <a:solidFill>
                  <a:srgbClr val="FFFF00"/>
                </a:solidFill>
                <a:cs typeface="Lucida Sans Unicode" panose="020B0602030504020204" pitchFamily="34" charset="0"/>
              </a:rPr>
              <a:t>Les Initiateurs Adultes</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xmlns="" id="{CDFDC0F6-4294-FFB2-FF9E-B3CC9C0B1C6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8435" name="Picture 2">
            <a:extLst>
              <a:ext uri="{FF2B5EF4-FFF2-40B4-BE49-F238E27FC236}">
                <a16:creationId xmlns:a16="http://schemas.microsoft.com/office/drawing/2014/main" xmlns="" id="{11DE8345-1A18-22AE-3900-59F7A4E563C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8436" name="Picture 3">
            <a:extLst>
              <a:ext uri="{FF2B5EF4-FFF2-40B4-BE49-F238E27FC236}">
                <a16:creationId xmlns:a16="http://schemas.microsoft.com/office/drawing/2014/main" xmlns="" id="{3EA321F2-57F5-BE38-F80C-7C59D5D6DBA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8437" name="Text Box 7">
            <a:extLst>
              <a:ext uri="{FF2B5EF4-FFF2-40B4-BE49-F238E27FC236}">
                <a16:creationId xmlns:a16="http://schemas.microsoft.com/office/drawing/2014/main" xmlns="" id="{81187E2B-4CED-4178-90A5-61E5CBA32F28}"/>
              </a:ext>
            </a:extLst>
          </p:cNvPr>
          <p:cNvSpPr txBox="1">
            <a:spLocks noChangeArrowheads="1"/>
          </p:cNvSpPr>
          <p:nvPr/>
        </p:nvSpPr>
        <p:spPr bwMode="auto">
          <a:xfrm>
            <a:off x="2337207" y="2282970"/>
            <a:ext cx="7808500" cy="35737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eaLnBrk="1">
              <a:buSzPct val="100000"/>
            </a:pPr>
            <a:r>
              <a:rPr lang="fr-FR" altLang="fr-FR" sz="2903">
                <a:latin typeface="Times New Roman" panose="02020603050405020304" pitchFamily="18" charset="0"/>
                <a:cs typeface="Lucida Sans Unicode" panose="020B0602030504020204" pitchFamily="34" charset="0"/>
              </a:rPr>
              <a:t>Afin de palier à une carence d’enseignants diplômés, l’UB a créé le statut Initiateur Adulte.</a:t>
            </a:r>
          </a:p>
          <a:p>
            <a:pPr eaLnBrk="1">
              <a:buSzPct val="100000"/>
            </a:pPr>
            <a:endParaRPr lang="fr-FR" altLang="fr-FR" sz="2903">
              <a:latin typeface="Times New Roman" panose="02020603050405020304" pitchFamily="18" charset="0"/>
              <a:cs typeface="Lucida Sans Unicode" panose="020B0602030504020204" pitchFamily="34" charset="0"/>
            </a:endParaRPr>
          </a:p>
          <a:p>
            <a:pPr eaLnBrk="1">
              <a:buSzPct val="100000"/>
            </a:pPr>
            <a:r>
              <a:rPr lang="fr-FR" altLang="fr-FR" sz="2903">
                <a:latin typeface="Times New Roman" panose="02020603050405020304" pitchFamily="18" charset="0"/>
                <a:cs typeface="Lucida Sans Unicode" panose="020B0602030504020204" pitchFamily="34" charset="0"/>
              </a:rPr>
              <a:t>17 initiateurs adultes on été nommés dans le Comité du Lyonnais. Ils ont accès aux cours de la FFB.</a:t>
            </a:r>
          </a:p>
          <a:p>
            <a:pPr eaLnBrk="1">
              <a:buSzPct val="100000"/>
            </a:pPr>
            <a:endParaRPr lang="fr-FR" altLang="fr-FR" sz="2903">
              <a:latin typeface="Times New Roman" panose="02020603050405020304" pitchFamily="18" charset="0"/>
              <a:cs typeface="Lucida Sans Unicode" panose="020B0602030504020204" pitchFamily="34" charset="0"/>
            </a:endParaRPr>
          </a:p>
          <a:p>
            <a:pPr eaLnBrk="1">
              <a:buSzPct val="100000"/>
            </a:pPr>
            <a:r>
              <a:rPr lang="fr-FR" altLang="fr-FR" sz="2903">
                <a:latin typeface="Times New Roman" panose="02020603050405020304" pitchFamily="18" charset="0"/>
                <a:cs typeface="Lucida Sans Unicode" panose="020B0602030504020204" pitchFamily="34" charset="0"/>
              </a:rPr>
              <a:t>Ils ont vocation à faire découvrir le Bridge dans leur école de Bridge, Initiation 1</a:t>
            </a:r>
            <a:r>
              <a:rPr lang="fr-FR" altLang="fr-FR" sz="2903" baseline="30000">
                <a:latin typeface="Times New Roman" panose="02020603050405020304" pitchFamily="18" charset="0"/>
                <a:cs typeface="Lucida Sans Unicode" panose="020B0602030504020204" pitchFamily="34" charset="0"/>
              </a:rPr>
              <a:t>ère</a:t>
            </a:r>
            <a:r>
              <a:rPr lang="fr-FR" altLang="fr-FR" sz="2903">
                <a:latin typeface="Times New Roman" panose="02020603050405020304" pitchFamily="18" charset="0"/>
                <a:cs typeface="Lucida Sans Unicode" panose="020B0602030504020204" pitchFamily="34" charset="0"/>
              </a:rPr>
              <a:t> année.</a:t>
            </a:r>
          </a:p>
        </p:txBody>
      </p:sp>
      <p:sp>
        <p:nvSpPr>
          <p:cNvPr id="18438" name="Text Box 4">
            <a:extLst>
              <a:ext uri="{FF2B5EF4-FFF2-40B4-BE49-F238E27FC236}">
                <a16:creationId xmlns:a16="http://schemas.microsoft.com/office/drawing/2014/main" xmlns="" id="{34A7EC14-5467-2AF7-7E3C-FFAAE8EBFA7B}"/>
              </a:ext>
            </a:extLst>
          </p:cNvPr>
          <p:cNvSpPr txBox="1">
            <a:spLocks noChangeArrowheads="1"/>
          </p:cNvSpPr>
          <p:nvPr/>
        </p:nvSpPr>
        <p:spPr bwMode="auto">
          <a:xfrm>
            <a:off x="2196072" y="162738"/>
            <a:ext cx="7808500" cy="1144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18439" name="Picture 5">
            <a:extLst>
              <a:ext uri="{FF2B5EF4-FFF2-40B4-BE49-F238E27FC236}">
                <a16:creationId xmlns:a16="http://schemas.microsoft.com/office/drawing/2014/main" xmlns="" id="{641F2C44-63D6-83A8-4F25-88C019AF217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8440" name="Picture 6">
            <a:extLst>
              <a:ext uri="{FF2B5EF4-FFF2-40B4-BE49-F238E27FC236}">
                <a16:creationId xmlns:a16="http://schemas.microsoft.com/office/drawing/2014/main" xmlns="" id="{5FB7BCCF-660A-4302-68C9-6E9B4C9D49F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xmlns="" id="{1920D85B-CE4D-62F3-1BD4-2338F5EFFCD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0483" name="Picture 2">
            <a:extLst>
              <a:ext uri="{FF2B5EF4-FFF2-40B4-BE49-F238E27FC236}">
                <a16:creationId xmlns:a16="http://schemas.microsoft.com/office/drawing/2014/main" xmlns="" id="{07F17168-8B93-3CC1-53F1-F5EA00879DB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0484" name="Picture 3">
            <a:extLst>
              <a:ext uri="{FF2B5EF4-FFF2-40B4-BE49-F238E27FC236}">
                <a16:creationId xmlns:a16="http://schemas.microsoft.com/office/drawing/2014/main" xmlns="" id="{44E9C4F4-55E5-8E7C-AB38-D09371DFCFE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0485" name="Text Box 4">
            <a:extLst>
              <a:ext uri="{FF2B5EF4-FFF2-40B4-BE49-F238E27FC236}">
                <a16:creationId xmlns:a16="http://schemas.microsoft.com/office/drawing/2014/main" xmlns="" id="{7BC952C1-96F0-972C-5E57-CE520DECEE07}"/>
              </a:ext>
            </a:extLst>
          </p:cNvPr>
          <p:cNvSpPr txBox="1">
            <a:spLocks noChangeArrowheads="1"/>
          </p:cNvSpPr>
          <p:nvPr/>
        </p:nvSpPr>
        <p:spPr bwMode="auto">
          <a:xfrm>
            <a:off x="2196072" y="162738"/>
            <a:ext cx="7808500" cy="1144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20486" name="Picture 5">
            <a:extLst>
              <a:ext uri="{FF2B5EF4-FFF2-40B4-BE49-F238E27FC236}">
                <a16:creationId xmlns:a16="http://schemas.microsoft.com/office/drawing/2014/main" xmlns="" id="{9B4B3108-C9E5-6C3E-8351-4C295DC4568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0487" name="Picture 6">
            <a:extLst>
              <a:ext uri="{FF2B5EF4-FFF2-40B4-BE49-F238E27FC236}">
                <a16:creationId xmlns:a16="http://schemas.microsoft.com/office/drawing/2014/main" xmlns="" id="{003EA050-5406-D49E-0D6E-69A8342910D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Text Box 7">
            <a:extLst>
              <a:ext uri="{FF2B5EF4-FFF2-40B4-BE49-F238E27FC236}">
                <a16:creationId xmlns:a16="http://schemas.microsoft.com/office/drawing/2014/main" xmlns="" id="{2CD5718D-6CD1-87C6-DABC-78C02A3C448F}"/>
              </a:ext>
            </a:extLst>
          </p:cNvPr>
          <p:cNvSpPr txBox="1">
            <a:spLocks noChangeArrowheads="1"/>
          </p:cNvSpPr>
          <p:nvPr/>
        </p:nvSpPr>
        <p:spPr bwMode="auto">
          <a:xfrm>
            <a:off x="318052" y="1208352"/>
            <a:ext cx="5386228" cy="6477671"/>
          </a:xfrm>
          <a:prstGeom prst="rect">
            <a:avLst/>
          </a:prstGeom>
          <a:noFill/>
          <a:ln>
            <a:noFill/>
          </a:ln>
          <a:effectLst/>
        </p:spPr>
        <p:txBody>
          <a:bodyPr wrap="square"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marL="1440" indent="0">
              <a:buSzPct val="100000"/>
              <a:defRPr/>
            </a:pPr>
            <a:r>
              <a:rPr lang="fr-FR" altLang="fr-FR" sz="2903" dirty="0">
                <a:latin typeface="Times New Roman" panose="02020603050405020304" pitchFamily="18" charset="0"/>
                <a:cs typeface="Lucida Sans Unicode" panose="020B0602030504020204" pitchFamily="34" charset="0"/>
              </a:rPr>
              <a:t>		- St Exupéry (69) 	: 3</a:t>
            </a:r>
          </a:p>
          <a:p>
            <a:pPr marL="1440" indent="0">
              <a:buSzPct val="100000"/>
              <a:defRPr/>
            </a:pPr>
            <a:r>
              <a:rPr lang="fr-FR" altLang="fr-FR" sz="3629" dirty="0">
                <a:latin typeface="Times New Roman" panose="02020603050405020304" pitchFamily="18" charset="0"/>
                <a:cs typeface="Lucida Sans Unicode" panose="020B0602030504020204" pitchFamily="34" charset="0"/>
              </a:rPr>
              <a:t> 	</a:t>
            </a:r>
            <a:r>
              <a:rPr lang="fr-FR" altLang="fr-FR" sz="2903" dirty="0">
                <a:latin typeface="Times New Roman" panose="02020603050405020304" pitchFamily="18" charset="0"/>
                <a:cs typeface="Lucida Sans Unicode" panose="020B0602030504020204" pitchFamily="34" charset="0"/>
              </a:rPr>
              <a:t>	- Andrézieux (42) 	: 2</a:t>
            </a:r>
          </a:p>
          <a:p>
            <a:pPr eaLnBrk="1">
              <a:buSzPct val="100000"/>
              <a:defRPr/>
            </a:pPr>
            <a:r>
              <a:rPr lang="fr-FR" altLang="fr-FR" sz="2903" dirty="0">
                <a:latin typeface="Times New Roman" panose="02020603050405020304" pitchFamily="18" charset="0"/>
                <a:cs typeface="Lucida Sans Unicode" panose="020B0602030504020204" pitchFamily="34" charset="0"/>
              </a:rPr>
              <a:t>		- Montbrison (42) 	: 2</a:t>
            </a:r>
          </a:p>
          <a:p>
            <a:pPr eaLnBrk="1">
              <a:buSzPct val="100000"/>
              <a:defRPr/>
            </a:pPr>
            <a:r>
              <a:rPr lang="fr-FR" altLang="fr-FR" sz="2903" dirty="0">
                <a:latin typeface="Times New Roman" panose="02020603050405020304" pitchFamily="18" charset="0"/>
                <a:cs typeface="Lucida Sans Unicode" panose="020B0602030504020204" pitchFamily="34" charset="0"/>
              </a:rPr>
              <a:t>		- Bourg en Bres. (01) 	: 2</a:t>
            </a:r>
          </a:p>
          <a:p>
            <a:pPr eaLnBrk="1">
              <a:buSzPct val="100000"/>
              <a:defRPr/>
            </a:pPr>
            <a:r>
              <a:rPr lang="fr-FR" altLang="fr-FR" sz="2903" dirty="0">
                <a:latin typeface="Times New Roman" panose="02020603050405020304" pitchFamily="18" charset="0"/>
                <a:cs typeface="Lucida Sans Unicode" panose="020B0602030504020204" pitchFamily="34" charset="0"/>
              </a:rPr>
              <a:t>		- Macon (71)		: 2</a:t>
            </a:r>
          </a:p>
          <a:p>
            <a:pPr eaLnBrk="1">
              <a:buSzPct val="100000"/>
              <a:defRPr/>
            </a:pPr>
            <a:r>
              <a:rPr lang="fr-FR" altLang="fr-FR" sz="2903" dirty="0">
                <a:latin typeface="Times New Roman" panose="02020603050405020304" pitchFamily="18" charset="0"/>
                <a:cs typeface="Lucida Sans Unicode" panose="020B0602030504020204" pitchFamily="34" charset="0"/>
              </a:rPr>
              <a:t>		- Yzeron (69) 		: 1</a:t>
            </a:r>
          </a:p>
          <a:p>
            <a:pPr eaLnBrk="1">
              <a:buSzPct val="100000"/>
              <a:defRPr/>
            </a:pPr>
            <a:r>
              <a:rPr lang="fr-FR" altLang="fr-FR" sz="2903" dirty="0">
                <a:latin typeface="Times New Roman" panose="02020603050405020304" pitchFamily="18" charset="0"/>
                <a:cs typeface="Lucida Sans Unicode" panose="020B0602030504020204" pitchFamily="34" charset="0"/>
              </a:rPr>
              <a:t>		- Garon (69) 		: 1</a:t>
            </a:r>
          </a:p>
          <a:p>
            <a:pPr eaLnBrk="1">
              <a:buSzPct val="100000"/>
              <a:defRPr/>
            </a:pPr>
            <a:r>
              <a:rPr lang="fr-FR" altLang="fr-FR" sz="2903" dirty="0">
                <a:latin typeface="Times New Roman" panose="02020603050405020304" pitchFamily="18" charset="0"/>
                <a:cs typeface="Lucida Sans Unicode" panose="020B0602030504020204" pitchFamily="34" charset="0"/>
              </a:rPr>
              <a:t>		- Genas (69) 		: 1</a:t>
            </a:r>
          </a:p>
          <a:p>
            <a:pPr eaLnBrk="1">
              <a:buSzPct val="100000"/>
              <a:defRPr/>
            </a:pPr>
            <a:r>
              <a:rPr lang="fr-FR" altLang="fr-FR" sz="2903" dirty="0">
                <a:latin typeface="Times New Roman" panose="02020603050405020304" pitchFamily="18" charset="0"/>
                <a:cs typeface="Lucida Sans Unicode" panose="020B0602030504020204" pitchFamily="34" charset="0"/>
              </a:rPr>
              <a:t>		- Charbonnières (69) 	: 1</a:t>
            </a:r>
          </a:p>
          <a:p>
            <a:pPr eaLnBrk="1">
              <a:buSzPct val="100000"/>
              <a:defRPr/>
            </a:pPr>
            <a:r>
              <a:rPr lang="fr-FR" altLang="fr-FR" sz="2903" dirty="0">
                <a:latin typeface="Times New Roman" panose="02020603050405020304" pitchFamily="18" charset="0"/>
                <a:cs typeface="Lucida Sans Unicode" panose="020B0602030504020204" pitchFamily="34" charset="0"/>
              </a:rPr>
              <a:t>		- Craponne (69) 		: 1</a:t>
            </a:r>
          </a:p>
          <a:p>
            <a:pPr eaLnBrk="1">
              <a:buSzPct val="100000"/>
              <a:defRPr/>
            </a:pPr>
            <a:r>
              <a:rPr lang="fr-FR" altLang="fr-FR" sz="2903" dirty="0">
                <a:latin typeface="Times New Roman" panose="02020603050405020304" pitchFamily="18" charset="0"/>
                <a:cs typeface="Lucida Sans Unicode" panose="020B0602030504020204" pitchFamily="34" charset="0"/>
              </a:rPr>
              <a:t>		- Beynost (01)		: 1</a:t>
            </a:r>
          </a:p>
          <a:p>
            <a:pPr eaLnBrk="1">
              <a:buSzPct val="100000"/>
              <a:defRPr/>
            </a:pPr>
            <a:endParaRPr lang="fr-FR" altLang="fr-FR" sz="2903" dirty="0">
              <a:latin typeface="Times New Roman" panose="02020603050405020304" pitchFamily="18" charset="0"/>
              <a:cs typeface="Lucida Sans Unicode" panose="020B0602030504020204" pitchFamily="34" charset="0"/>
            </a:endParaRPr>
          </a:p>
          <a:p>
            <a:pPr eaLnBrk="1">
              <a:buSzPct val="100000"/>
              <a:defRPr/>
            </a:pPr>
            <a:endParaRPr lang="fr-FR" altLang="fr-FR" sz="2903" dirty="0">
              <a:latin typeface="Times New Roman" panose="02020603050405020304" pitchFamily="18" charset="0"/>
              <a:cs typeface="Lucida Sans Unicode" panose="020B0602030504020204" pitchFamily="34" charset="0"/>
            </a:endParaRPr>
          </a:p>
          <a:p>
            <a:pPr eaLnBrk="1">
              <a:buSzPct val="100000"/>
              <a:defRPr/>
            </a:pPr>
            <a:endParaRPr lang="fr-FR" altLang="fr-FR" sz="3629" dirty="0">
              <a:latin typeface="Times New Roman" panose="02020603050405020304" pitchFamily="18" charset="0"/>
              <a:cs typeface="Lucida Sans Unicode" panose="020B0602030504020204" pitchFamily="34" charset="0"/>
            </a:endParaRPr>
          </a:p>
        </p:txBody>
      </p:sp>
      <p:sp>
        <p:nvSpPr>
          <p:cNvPr id="20489" name="Text Box 7">
            <a:extLst>
              <a:ext uri="{FF2B5EF4-FFF2-40B4-BE49-F238E27FC236}">
                <a16:creationId xmlns:a16="http://schemas.microsoft.com/office/drawing/2014/main" xmlns="" id="{0A3180D2-9954-DD85-6712-F96F3CDAF8BA}"/>
              </a:ext>
            </a:extLst>
          </p:cNvPr>
          <p:cNvSpPr txBox="1">
            <a:spLocks noChangeArrowheads="1"/>
          </p:cNvSpPr>
          <p:nvPr/>
        </p:nvSpPr>
        <p:spPr bwMode="auto">
          <a:xfrm>
            <a:off x="5835333" y="3106133"/>
            <a:ext cx="4572481" cy="26806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eaLnBrk="1">
              <a:buSzPct val="100000"/>
            </a:pPr>
            <a:r>
              <a:rPr lang="fr-FR" altLang="fr-FR" sz="3629">
                <a:solidFill>
                  <a:srgbClr val="FFFF00"/>
                </a:solidFill>
                <a:latin typeface="Times New Roman" panose="02020603050405020304" pitchFamily="18" charset="0"/>
                <a:cs typeface="Lucida Sans Unicode" panose="020B0602030504020204" pitchFamily="34" charset="0"/>
              </a:rPr>
              <a:t>17 Initiateurs par club</a:t>
            </a:r>
          </a:p>
          <a:p>
            <a:pPr eaLnBrk="1">
              <a:buSzPct val="100000"/>
            </a:pPr>
            <a:r>
              <a:rPr lang="fr-FR" altLang="fr-FR" sz="3629">
                <a:solidFill>
                  <a:srgbClr val="FFFF00"/>
                </a:solidFill>
                <a:latin typeface="Times New Roman" panose="02020603050405020304" pitchFamily="18" charset="0"/>
                <a:cs typeface="Lucida Sans Unicode" panose="020B0602030504020204" pitchFamily="34" charset="0"/>
              </a:rPr>
              <a:t> * Indice de Valeur : 50</a:t>
            </a:r>
          </a:p>
          <a:p>
            <a:pPr eaLnBrk="1" hangingPunct="1"/>
            <a:r>
              <a:rPr lang="fr-FR" altLang="fr-FR" sz="3629">
                <a:solidFill>
                  <a:srgbClr val="FFFF00"/>
                </a:solidFill>
                <a:latin typeface="Times New Roman" panose="02020603050405020304" pitchFamily="18" charset="0"/>
                <a:cs typeface="Lucida Sans Unicode" panose="020B0602030504020204" pitchFamily="34" charset="0"/>
              </a:rPr>
              <a:t> * Age moyen : 73 ans </a:t>
            </a:r>
          </a:p>
          <a:p>
            <a:pPr eaLnBrk="1" hangingPunct="1"/>
            <a:r>
              <a:rPr lang="fr-FR" altLang="fr-FR" sz="3629">
                <a:solidFill>
                  <a:srgbClr val="FFFF00"/>
                </a:solidFill>
                <a:latin typeface="Times New Roman" panose="02020603050405020304" pitchFamily="18" charset="0"/>
                <a:cs typeface="Lucida Sans Unicode" panose="020B0602030504020204" pitchFamily="34" charset="0"/>
              </a:rPr>
              <a:t>* = 2</a:t>
            </a:r>
            <a:r>
              <a:rPr lang="fr-FR" altLang="fr-FR" sz="3629" baseline="30000">
                <a:solidFill>
                  <a:srgbClr val="FFFF00"/>
                </a:solidFill>
                <a:latin typeface="Times New Roman" panose="02020603050405020304" pitchFamily="18" charset="0"/>
                <a:cs typeface="Lucida Sans Unicode" panose="020B0602030504020204" pitchFamily="34" charset="0"/>
              </a:rPr>
              <a:t>ème</a:t>
            </a:r>
            <a:r>
              <a:rPr lang="fr-FR" altLang="fr-FR" sz="3629">
                <a:solidFill>
                  <a:srgbClr val="FFFF00"/>
                </a:solidFill>
                <a:latin typeface="Times New Roman" panose="02020603050405020304" pitchFamily="18" charset="0"/>
                <a:cs typeface="Lucida Sans Unicode" panose="020B0602030504020204" pitchFamily="34" charset="0"/>
              </a:rPr>
              <a:t> série </a:t>
            </a:r>
            <a:r>
              <a:rPr lang="fr-FR" altLang="fr-FR" sz="3629">
                <a:solidFill>
                  <a:srgbClr val="FF9900"/>
                </a:solidFill>
                <a:latin typeface="Arial" panose="020B0604020202020204" pitchFamily="34" charset="0"/>
                <a:cs typeface="Arial" panose="020B0604020202020204" pitchFamily="34" charset="0"/>
                <a:sym typeface="Symbol" pitchFamily="2" charset="2"/>
              </a:rPr>
              <a:t></a:t>
            </a:r>
            <a:r>
              <a:rPr lang="fr-FR" altLang="fr-FR" sz="3629">
                <a:solidFill>
                  <a:srgbClr val="FFFF00"/>
                </a:solidFill>
                <a:latin typeface="Arial" panose="020B0604020202020204" pitchFamily="34" charset="0"/>
                <a:cs typeface="Arial" panose="020B0604020202020204" pitchFamily="34" charset="0"/>
                <a:sym typeface="Symbol" pitchFamily="2" charset="2"/>
              </a:rPr>
              <a:t>/</a:t>
            </a:r>
            <a:r>
              <a:rPr lang="fr-FR" altLang="fr-FR" sz="3629">
                <a:solidFill>
                  <a:srgbClr val="FF0000"/>
                </a:solidFill>
                <a:latin typeface="Arial" panose="020B0604020202020204" pitchFamily="34" charset="0"/>
                <a:cs typeface="Arial" panose="020B0604020202020204" pitchFamily="34" charset="0"/>
                <a:sym typeface="Symbol" pitchFamily="2" charset="2"/>
              </a:rPr>
              <a:t></a:t>
            </a:r>
          </a:p>
          <a:p>
            <a:pPr eaLnBrk="1">
              <a:buSzPct val="100000"/>
            </a:pPr>
            <a:endParaRPr lang="fr-FR" altLang="fr-FR" sz="2903">
              <a:latin typeface="Times New Roman" panose="02020603050405020304" pitchFamily="18" charset="0"/>
              <a:cs typeface="Lucida Sans Unicode" panose="020B0602030504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xmlns="" id="{DA6BB362-1380-0C21-5043-7C7937C1234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2531" name="Picture 2">
            <a:extLst>
              <a:ext uri="{FF2B5EF4-FFF2-40B4-BE49-F238E27FC236}">
                <a16:creationId xmlns:a16="http://schemas.microsoft.com/office/drawing/2014/main" xmlns="" id="{C5769B72-7446-A8FA-9E7E-8F0A80A1E5F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2532" name="Picture 3">
            <a:extLst>
              <a:ext uri="{FF2B5EF4-FFF2-40B4-BE49-F238E27FC236}">
                <a16:creationId xmlns:a16="http://schemas.microsoft.com/office/drawing/2014/main" xmlns="" id="{02C051B8-7DD8-E000-DE82-B35F7A5BA13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2533" name="Text Box 4">
            <a:extLst>
              <a:ext uri="{FF2B5EF4-FFF2-40B4-BE49-F238E27FC236}">
                <a16:creationId xmlns:a16="http://schemas.microsoft.com/office/drawing/2014/main" xmlns="" id="{15BD8746-50D0-03CC-69E3-AC754C75AD38}"/>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22534" name="Picture 5">
            <a:extLst>
              <a:ext uri="{FF2B5EF4-FFF2-40B4-BE49-F238E27FC236}">
                <a16:creationId xmlns:a16="http://schemas.microsoft.com/office/drawing/2014/main" xmlns="" id="{0A460A89-F6E8-88A2-99A4-AE68C5F9379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2535" name="Picture 6">
            <a:extLst>
              <a:ext uri="{FF2B5EF4-FFF2-40B4-BE49-F238E27FC236}">
                <a16:creationId xmlns:a16="http://schemas.microsoft.com/office/drawing/2014/main" xmlns="" id="{58FDE3B6-AD7A-1A94-6558-A4F978CA291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7" name="Rectangle 1">
            <a:extLst>
              <a:ext uri="{FF2B5EF4-FFF2-40B4-BE49-F238E27FC236}">
                <a16:creationId xmlns:a16="http://schemas.microsoft.com/office/drawing/2014/main" xmlns="" id="{3F3CCBB7-ABB8-722D-A528-8A2BFFAB8A41}"/>
              </a:ext>
            </a:extLst>
          </p:cNvPr>
          <p:cNvSpPr>
            <a:spLocks noChangeArrowheads="1"/>
          </p:cNvSpPr>
          <p:nvPr/>
        </p:nvSpPr>
        <p:spPr bwMode="auto">
          <a:xfrm>
            <a:off x="1718731" y="3167703"/>
            <a:ext cx="6597983" cy="1209242"/>
          </a:xfrm>
          <a:prstGeom prst="rect">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defRPr/>
            </a:pPr>
            <a:r>
              <a:rPr lang="fr-FR" altLang="fr-FR" sz="7258" dirty="0">
                <a:solidFill>
                  <a:srgbClr val="FFFF00"/>
                </a:solidFill>
                <a:cs typeface="Lucida Sans Unicode" panose="020B0602030504020204" pitchFamily="34" charset="0"/>
              </a:rPr>
              <a:t>Saison 2025-26</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xmlns="" id="{CCB907F4-454F-DE1F-3CAD-F15A90E93E7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4579" name="Picture 2">
            <a:extLst>
              <a:ext uri="{FF2B5EF4-FFF2-40B4-BE49-F238E27FC236}">
                <a16:creationId xmlns:a16="http://schemas.microsoft.com/office/drawing/2014/main" xmlns="" id="{567BF1AC-0064-0CD9-EEE0-A6870D2AFB2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4580" name="Picture 3">
            <a:extLst>
              <a:ext uri="{FF2B5EF4-FFF2-40B4-BE49-F238E27FC236}">
                <a16:creationId xmlns:a16="http://schemas.microsoft.com/office/drawing/2014/main" xmlns="" id="{AA2F8ED7-11C6-D988-C84C-2BF8B165558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4581" name="Text Box 4">
            <a:extLst>
              <a:ext uri="{FF2B5EF4-FFF2-40B4-BE49-F238E27FC236}">
                <a16:creationId xmlns:a16="http://schemas.microsoft.com/office/drawing/2014/main" xmlns="" id="{E04A9D7D-5EA8-4049-C2D3-88C0414B7223}"/>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sp>
        <p:nvSpPr>
          <p:cNvPr id="130054" name="Text Box 7">
            <a:extLst>
              <a:ext uri="{FF2B5EF4-FFF2-40B4-BE49-F238E27FC236}">
                <a16:creationId xmlns:a16="http://schemas.microsoft.com/office/drawing/2014/main" xmlns="" id="{F6E56B3B-1C6D-D1DF-76AA-E4EAE6807622}"/>
              </a:ext>
            </a:extLst>
          </p:cNvPr>
          <p:cNvSpPr txBox="1">
            <a:spLocks noChangeArrowheads="1"/>
          </p:cNvSpPr>
          <p:nvPr/>
        </p:nvSpPr>
        <p:spPr bwMode="auto">
          <a:xfrm>
            <a:off x="1719381" y="1795983"/>
            <a:ext cx="8884293" cy="3797450"/>
          </a:xfrm>
          <a:prstGeom prst="rect">
            <a:avLst/>
          </a:prstGeom>
          <a:noFill/>
          <a:ln>
            <a:noFill/>
          </a:ln>
          <a:effectLst/>
        </p:spPr>
        <p:txBody>
          <a:bodyPr lIns="0" tIns="0" rIns="0" bIns="0" anchor="ctr">
            <a:spAutoFit/>
          </a:bodyPr>
          <a:lstStyle>
            <a:lvl1pPr marL="215900" indent="-214313">
              <a:spcAft>
                <a:spcPts val="1413"/>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defRPr/>
            </a:pPr>
            <a:r>
              <a:rPr lang="fr-FR" altLang="fr-FR" sz="3629" dirty="0">
                <a:solidFill>
                  <a:srgbClr val="FFFF00"/>
                </a:solidFill>
                <a:latin typeface="+mn-lt"/>
                <a:cs typeface="Mangal" panose="02040503050203030202" pitchFamily="18" charset="0"/>
              </a:rPr>
              <a:t>	</a:t>
            </a: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2540" dirty="0">
              <a:solidFill>
                <a:srgbClr val="CCCCCC"/>
              </a:solidFill>
              <a:cs typeface="Lucida Sans Unicode" panose="020B0602030504020204" pitchFamily="34" charset="0"/>
            </a:endParaRPr>
          </a:p>
          <a:p>
            <a:pPr eaLnBrk="1">
              <a:spcAft>
                <a:spcPct val="0"/>
              </a:spcAft>
              <a:buClrTx/>
              <a:buFontTx/>
              <a:buNone/>
              <a:defRPr/>
            </a:pPr>
            <a:endParaRPr lang="fr-FR" altLang="fr-FR" sz="2540" dirty="0">
              <a:solidFill>
                <a:srgbClr val="CCCCCC"/>
              </a:solidFill>
              <a:cs typeface="Lucida Sans Unicode" panose="020B0602030504020204" pitchFamily="34" charset="0"/>
            </a:endParaRPr>
          </a:p>
          <a:p>
            <a:pPr algn="r" eaLnBrk="1">
              <a:spcAft>
                <a:spcPct val="0"/>
              </a:spcAft>
              <a:buClrTx/>
              <a:buFontTx/>
              <a:buNone/>
              <a:defRPr/>
            </a:pPr>
            <a:endParaRPr lang="fr-FR" altLang="fr-FR" sz="2540" dirty="0">
              <a:solidFill>
                <a:srgbClr val="CCCCCC"/>
              </a:solidFill>
              <a:cs typeface="Lucida Sans Unicode" panose="020B0602030504020204" pitchFamily="34" charset="0"/>
            </a:endParaRPr>
          </a:p>
          <a:p>
            <a:pPr algn="r" eaLnBrk="1">
              <a:spcAft>
                <a:spcPct val="0"/>
              </a:spcAft>
              <a:buClrTx/>
              <a:buFontTx/>
              <a:buNone/>
              <a:defRPr/>
            </a:pPr>
            <a:endParaRPr lang="fr-FR" altLang="fr-FR" sz="2540" dirty="0">
              <a:solidFill>
                <a:srgbClr val="CCCCCC"/>
              </a:solidFill>
              <a:cs typeface="Lucida Sans Unicode" panose="020B0602030504020204" pitchFamily="34" charset="0"/>
            </a:endParaRPr>
          </a:p>
        </p:txBody>
      </p:sp>
      <p:pic>
        <p:nvPicPr>
          <p:cNvPr id="24583" name="Picture 5">
            <a:extLst>
              <a:ext uri="{FF2B5EF4-FFF2-40B4-BE49-F238E27FC236}">
                <a16:creationId xmlns:a16="http://schemas.microsoft.com/office/drawing/2014/main" xmlns="" id="{B2600994-D3C1-EC56-78D5-50AE1BB3870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4584" name="Picture 6">
            <a:extLst>
              <a:ext uri="{FF2B5EF4-FFF2-40B4-BE49-F238E27FC236}">
                <a16:creationId xmlns:a16="http://schemas.microsoft.com/office/drawing/2014/main" xmlns="" id="{C3CC3314-1016-59DA-8552-14AD9CFD4D5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4585" name="Rectangle 1">
            <a:extLst>
              <a:ext uri="{FF2B5EF4-FFF2-40B4-BE49-F238E27FC236}">
                <a16:creationId xmlns:a16="http://schemas.microsoft.com/office/drawing/2014/main" xmlns="" id="{39BDEA77-01F0-16D9-8D7F-B9A631C71788}"/>
              </a:ext>
            </a:extLst>
          </p:cNvPr>
          <p:cNvSpPr>
            <a:spLocks noChangeArrowheads="1"/>
          </p:cNvSpPr>
          <p:nvPr/>
        </p:nvSpPr>
        <p:spPr bwMode="auto">
          <a:xfrm>
            <a:off x="2438018" y="5456734"/>
            <a:ext cx="1633131" cy="650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fr-FR" altLang="fr-FR" sz="1814">
                <a:solidFill>
                  <a:srgbClr val="FFFF00"/>
                </a:solidFill>
                <a:cs typeface="Lucida Sans Unicode" panose="020B0602030504020204" pitchFamily="34" charset="0"/>
              </a:rPr>
              <a:t>Jean Pierre Desmoulins </a:t>
            </a:r>
            <a:endParaRPr lang="fr-FR" altLang="fr-FR" sz="1814"/>
          </a:p>
        </p:txBody>
      </p:sp>
      <p:sp>
        <p:nvSpPr>
          <p:cNvPr id="2" name="Rectangle 1">
            <a:extLst>
              <a:ext uri="{FF2B5EF4-FFF2-40B4-BE49-F238E27FC236}">
                <a16:creationId xmlns:a16="http://schemas.microsoft.com/office/drawing/2014/main" xmlns="" id="{09999CDA-73B3-6642-FCDB-F0DB05C521FA}"/>
              </a:ext>
            </a:extLst>
          </p:cNvPr>
          <p:cNvSpPr>
            <a:spLocks noChangeArrowheads="1"/>
          </p:cNvSpPr>
          <p:nvPr/>
        </p:nvSpPr>
        <p:spPr bwMode="auto">
          <a:xfrm>
            <a:off x="1164305" y="2875321"/>
            <a:ext cx="7512300" cy="232615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defRPr/>
            </a:pPr>
            <a:r>
              <a:rPr lang="fr-FR" altLang="fr-FR" sz="7258" dirty="0">
                <a:solidFill>
                  <a:srgbClr val="FFFF00"/>
                </a:solidFill>
                <a:cs typeface="Lucida Sans Unicode" panose="020B0602030504020204" pitchFamily="34" charset="0"/>
              </a:rPr>
              <a:t>Les réformes de l’UB en 2025-26</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xmlns="" id="{B179D8E6-1DC1-0575-1F5B-E9781165D2C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6627" name="Picture 2">
            <a:extLst>
              <a:ext uri="{FF2B5EF4-FFF2-40B4-BE49-F238E27FC236}">
                <a16:creationId xmlns:a16="http://schemas.microsoft.com/office/drawing/2014/main" xmlns="" id="{ADF55EEF-7076-AC85-18E8-246AD1C4A1D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6628" name="Picture 3">
            <a:extLst>
              <a:ext uri="{FF2B5EF4-FFF2-40B4-BE49-F238E27FC236}">
                <a16:creationId xmlns:a16="http://schemas.microsoft.com/office/drawing/2014/main" xmlns="" id="{431C4BDA-B540-30AA-04D2-8C34D71A4D6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6629" name="Text Box 4">
            <a:extLst>
              <a:ext uri="{FF2B5EF4-FFF2-40B4-BE49-F238E27FC236}">
                <a16:creationId xmlns:a16="http://schemas.microsoft.com/office/drawing/2014/main" xmlns="" id="{98794DB0-6631-85F6-7852-B4F8105F8872}"/>
              </a:ext>
            </a:extLst>
          </p:cNvPr>
          <p:cNvSpPr txBox="1">
            <a:spLocks noChangeArrowheads="1"/>
          </p:cNvSpPr>
          <p:nvPr/>
        </p:nvSpPr>
        <p:spPr bwMode="auto">
          <a:xfrm>
            <a:off x="2196072" y="204502"/>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sp>
        <p:nvSpPr>
          <p:cNvPr id="130054" name="Text Box 7">
            <a:extLst>
              <a:ext uri="{FF2B5EF4-FFF2-40B4-BE49-F238E27FC236}">
                <a16:creationId xmlns:a16="http://schemas.microsoft.com/office/drawing/2014/main" xmlns="" id="{3BDE0355-EDD9-D7B8-BAF6-8764AAF15FF2}"/>
              </a:ext>
            </a:extLst>
          </p:cNvPr>
          <p:cNvSpPr txBox="1">
            <a:spLocks noChangeArrowheads="1"/>
          </p:cNvSpPr>
          <p:nvPr/>
        </p:nvSpPr>
        <p:spPr bwMode="auto">
          <a:xfrm>
            <a:off x="1719381" y="1795983"/>
            <a:ext cx="8884293" cy="3797450"/>
          </a:xfrm>
          <a:prstGeom prst="rect">
            <a:avLst/>
          </a:prstGeom>
          <a:noFill/>
          <a:ln>
            <a:noFill/>
          </a:ln>
          <a:effectLst/>
        </p:spPr>
        <p:txBody>
          <a:bodyPr lIns="0" tIns="0" rIns="0" bIns="0" anchor="ctr">
            <a:spAutoFit/>
          </a:bodyPr>
          <a:lstStyle>
            <a:lvl1pPr marL="215900" indent="-214313">
              <a:spcAft>
                <a:spcPts val="1413"/>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defRPr/>
            </a:pPr>
            <a:r>
              <a:rPr lang="fr-FR" altLang="fr-FR" sz="3629" dirty="0">
                <a:solidFill>
                  <a:srgbClr val="FFFF00"/>
                </a:solidFill>
                <a:latin typeface="+mn-lt"/>
                <a:cs typeface="Mangal" panose="02040503050203030202" pitchFamily="18" charset="0"/>
              </a:rPr>
              <a:t>	</a:t>
            </a: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2540" dirty="0">
              <a:solidFill>
                <a:srgbClr val="CCCCCC"/>
              </a:solidFill>
              <a:cs typeface="Lucida Sans Unicode" panose="020B0602030504020204" pitchFamily="34" charset="0"/>
            </a:endParaRPr>
          </a:p>
          <a:p>
            <a:pPr eaLnBrk="1">
              <a:spcAft>
                <a:spcPct val="0"/>
              </a:spcAft>
              <a:buClrTx/>
              <a:buFontTx/>
              <a:buNone/>
              <a:defRPr/>
            </a:pPr>
            <a:endParaRPr lang="fr-FR" altLang="fr-FR" sz="2540" dirty="0">
              <a:solidFill>
                <a:srgbClr val="CCCCCC"/>
              </a:solidFill>
              <a:cs typeface="Lucida Sans Unicode" panose="020B0602030504020204" pitchFamily="34" charset="0"/>
            </a:endParaRPr>
          </a:p>
          <a:p>
            <a:pPr algn="r" eaLnBrk="1">
              <a:spcAft>
                <a:spcPct val="0"/>
              </a:spcAft>
              <a:buClrTx/>
              <a:buFontTx/>
              <a:buNone/>
              <a:defRPr/>
            </a:pPr>
            <a:endParaRPr lang="fr-FR" altLang="fr-FR" sz="2540" dirty="0">
              <a:solidFill>
                <a:srgbClr val="CCCCCC"/>
              </a:solidFill>
              <a:cs typeface="Lucida Sans Unicode" panose="020B0602030504020204" pitchFamily="34" charset="0"/>
            </a:endParaRPr>
          </a:p>
          <a:p>
            <a:pPr algn="r" eaLnBrk="1">
              <a:spcAft>
                <a:spcPct val="0"/>
              </a:spcAft>
              <a:buClrTx/>
              <a:buFontTx/>
              <a:buNone/>
              <a:defRPr/>
            </a:pPr>
            <a:endParaRPr lang="fr-FR" altLang="fr-FR" sz="2540" dirty="0">
              <a:solidFill>
                <a:srgbClr val="CCCCCC"/>
              </a:solidFill>
              <a:cs typeface="Lucida Sans Unicode" panose="020B0602030504020204" pitchFamily="34" charset="0"/>
            </a:endParaRPr>
          </a:p>
        </p:txBody>
      </p:sp>
      <p:pic>
        <p:nvPicPr>
          <p:cNvPr id="26631" name="Picture 5">
            <a:extLst>
              <a:ext uri="{FF2B5EF4-FFF2-40B4-BE49-F238E27FC236}">
                <a16:creationId xmlns:a16="http://schemas.microsoft.com/office/drawing/2014/main" xmlns="" id="{B1F7D70F-51E7-DA81-BB66-C7034A4BDE5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6632" name="Picture 6">
            <a:extLst>
              <a:ext uri="{FF2B5EF4-FFF2-40B4-BE49-F238E27FC236}">
                <a16:creationId xmlns:a16="http://schemas.microsoft.com/office/drawing/2014/main" xmlns="" id="{A900E179-AC05-57B7-0D81-FC1AF5B5CBB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6633" name="Text Box 7">
            <a:extLst>
              <a:ext uri="{FF2B5EF4-FFF2-40B4-BE49-F238E27FC236}">
                <a16:creationId xmlns:a16="http://schemas.microsoft.com/office/drawing/2014/main" xmlns="" id="{E5B0C653-BF17-917F-1A41-67E37F3C97BD}"/>
              </a:ext>
            </a:extLst>
          </p:cNvPr>
          <p:cNvSpPr txBox="1">
            <a:spLocks noChangeArrowheads="1"/>
          </p:cNvSpPr>
          <p:nvPr/>
        </p:nvSpPr>
        <p:spPr bwMode="auto">
          <a:xfrm>
            <a:off x="5544422" y="2389819"/>
            <a:ext cx="4696334" cy="26803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algn="ctr" eaLnBrk="1">
              <a:buSzPct val="100000"/>
            </a:pPr>
            <a:r>
              <a:rPr lang="fr-FR" altLang="fr-FR" sz="2540">
                <a:solidFill>
                  <a:srgbClr val="CCCCCC"/>
                </a:solidFill>
                <a:latin typeface="Times New Roman" panose="02020603050405020304" pitchFamily="18" charset="0"/>
                <a:cs typeface="Lucida Sans Unicode" panose="020B0602030504020204" pitchFamily="34" charset="0"/>
              </a:rPr>
              <a:t>	</a:t>
            </a:r>
            <a:r>
              <a:rPr lang="fr-FR" altLang="fr-FR" sz="2903">
                <a:solidFill>
                  <a:srgbClr val="CCCCCC"/>
                </a:solidFill>
                <a:latin typeface="Times New Roman" panose="02020603050405020304" pitchFamily="18" charset="0"/>
                <a:cs typeface="Lucida Sans Unicode" panose="020B0602030504020204" pitchFamily="34" charset="0"/>
              </a:rPr>
              <a:t>R</a:t>
            </a:r>
            <a:r>
              <a:rPr lang="fr-FR" altLang="fr-FR" sz="2903">
                <a:latin typeface="Times New Roman" panose="02020603050405020304" pitchFamily="18" charset="0"/>
                <a:cs typeface="Lucida Sans Unicode" panose="020B0602030504020204" pitchFamily="34" charset="0"/>
              </a:rPr>
              <a:t>éunion UB - APR</a:t>
            </a:r>
          </a:p>
          <a:p>
            <a:pPr algn="ctr" eaLnBrk="1">
              <a:buSzPct val="100000"/>
            </a:pPr>
            <a:r>
              <a:rPr lang="fr-FR" altLang="fr-FR" sz="2903">
                <a:latin typeface="Times New Roman" panose="02020603050405020304" pitchFamily="18" charset="0"/>
                <a:cs typeface="Lucida Sans Unicode" panose="020B0602030504020204" pitchFamily="34" charset="0"/>
              </a:rPr>
              <a:t>mercredi 14 oct 2025 </a:t>
            </a:r>
          </a:p>
          <a:p>
            <a:pPr algn="ctr" eaLnBrk="1">
              <a:buSzPct val="100000"/>
            </a:pPr>
            <a:r>
              <a:rPr lang="fr-FR" altLang="fr-FR" sz="2903">
                <a:latin typeface="Times New Roman" panose="02020603050405020304" pitchFamily="18" charset="0"/>
                <a:cs typeface="Lucida Sans Unicode" panose="020B0602030504020204" pitchFamily="34" charset="0"/>
              </a:rPr>
              <a:t>à St Cloud : </a:t>
            </a:r>
          </a:p>
          <a:p>
            <a:pPr algn="ctr" eaLnBrk="1">
              <a:buSzPct val="100000"/>
            </a:pPr>
            <a:r>
              <a:rPr lang="fr-FR" altLang="fr-FR" sz="2903">
                <a:solidFill>
                  <a:srgbClr val="FFFF00"/>
                </a:solidFill>
                <a:latin typeface="Times New Roman" panose="02020603050405020304" pitchFamily="18" charset="0"/>
                <a:cs typeface="Lucida Sans Unicode" panose="020B0602030504020204" pitchFamily="34" charset="0"/>
              </a:rPr>
              <a:t>Formation des APR au contenu du nouveau monitorat</a:t>
            </a:r>
          </a:p>
          <a:p>
            <a:pPr algn="ctr" eaLnBrk="1">
              <a:buSzPct val="100000"/>
            </a:pPr>
            <a:endParaRPr lang="fr-FR" altLang="fr-FR" sz="2903">
              <a:latin typeface="Times New Roman" panose="02020603050405020304" pitchFamily="18" charset="0"/>
              <a:cs typeface="Lucida Sans Unicode" panose="020B0602030504020204" pitchFamily="34" charset="0"/>
            </a:endParaRPr>
          </a:p>
        </p:txBody>
      </p:sp>
      <p:pic>
        <p:nvPicPr>
          <p:cNvPr id="26634" name="Picture 12" descr="Jean-Pierre DESMOULINS - YouTube">
            <a:extLst>
              <a:ext uri="{FF2B5EF4-FFF2-40B4-BE49-F238E27FC236}">
                <a16:creationId xmlns:a16="http://schemas.microsoft.com/office/drawing/2014/main" xmlns="" id="{C1225472-C825-BFC6-9799-AD592517A94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196072" y="1398388"/>
            <a:ext cx="3027198" cy="302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5" name="Text Box 7">
            <a:extLst>
              <a:ext uri="{FF2B5EF4-FFF2-40B4-BE49-F238E27FC236}">
                <a16:creationId xmlns:a16="http://schemas.microsoft.com/office/drawing/2014/main" xmlns="" id="{14692487-83F1-180D-D120-40621188FE9C}"/>
              </a:ext>
            </a:extLst>
          </p:cNvPr>
          <p:cNvSpPr txBox="1">
            <a:spLocks noChangeArrowheads="1"/>
          </p:cNvSpPr>
          <p:nvPr/>
        </p:nvSpPr>
        <p:spPr bwMode="auto">
          <a:xfrm>
            <a:off x="1457274" y="4623328"/>
            <a:ext cx="4454388" cy="893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algn="ctr" eaLnBrk="1">
              <a:buSzPct val="100000"/>
            </a:pPr>
            <a:r>
              <a:rPr lang="fr-FR" altLang="fr-FR" sz="2903">
                <a:latin typeface="Times New Roman" panose="02020603050405020304" pitchFamily="18" charset="0"/>
                <a:cs typeface="Lucida Sans Unicode" panose="020B0602030504020204" pitchFamily="34" charset="0"/>
              </a:rPr>
              <a:t>	Jean Pierre Desmoulins – </a:t>
            </a:r>
          </a:p>
          <a:p>
            <a:pPr algn="ctr" eaLnBrk="1">
              <a:buSzPct val="100000"/>
            </a:pPr>
            <a:r>
              <a:rPr lang="fr-FR" altLang="fr-FR" sz="2903">
                <a:latin typeface="Times New Roman" panose="02020603050405020304" pitchFamily="18" charset="0"/>
                <a:cs typeface="Lucida Sans Unicode" panose="020B0602030504020204" pitchFamily="34" charset="0"/>
              </a:rPr>
              <a:t>Vice-Président de la FFB</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xmlns="" id="{1AC59C8F-9B54-9247-B6B1-C6AB6963973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8675" name="Picture 2">
            <a:extLst>
              <a:ext uri="{FF2B5EF4-FFF2-40B4-BE49-F238E27FC236}">
                <a16:creationId xmlns:a16="http://schemas.microsoft.com/office/drawing/2014/main" xmlns="" id="{18FC6F49-0E41-5DE4-A743-1A336DB44A0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8676" name="Picture 3">
            <a:extLst>
              <a:ext uri="{FF2B5EF4-FFF2-40B4-BE49-F238E27FC236}">
                <a16:creationId xmlns:a16="http://schemas.microsoft.com/office/drawing/2014/main" xmlns="" id="{F510B507-0BEA-1092-ABC3-054BECD0A6E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8677" name="Text Box 4">
            <a:extLst>
              <a:ext uri="{FF2B5EF4-FFF2-40B4-BE49-F238E27FC236}">
                <a16:creationId xmlns:a16="http://schemas.microsoft.com/office/drawing/2014/main" xmlns="" id="{B4B0DE65-2815-5230-942D-40AE88DA5364}"/>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28678" name="Picture 5">
            <a:extLst>
              <a:ext uri="{FF2B5EF4-FFF2-40B4-BE49-F238E27FC236}">
                <a16:creationId xmlns:a16="http://schemas.microsoft.com/office/drawing/2014/main" xmlns="" id="{9BD3294F-BE8B-E20E-D465-CD6493BC963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8679" name="Picture 6">
            <a:extLst>
              <a:ext uri="{FF2B5EF4-FFF2-40B4-BE49-F238E27FC236}">
                <a16:creationId xmlns:a16="http://schemas.microsoft.com/office/drawing/2014/main" xmlns="" id="{FE482602-3E81-38DD-4FBD-F248F54FE2C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8680" name="Text Box 7">
            <a:extLst>
              <a:ext uri="{FF2B5EF4-FFF2-40B4-BE49-F238E27FC236}">
                <a16:creationId xmlns:a16="http://schemas.microsoft.com/office/drawing/2014/main" xmlns="" id="{3D43F41C-F4DE-3DCE-D03B-F9D4ECFDAD3B}"/>
              </a:ext>
            </a:extLst>
          </p:cNvPr>
          <p:cNvSpPr txBox="1">
            <a:spLocks noChangeArrowheads="1"/>
          </p:cNvSpPr>
          <p:nvPr/>
        </p:nvSpPr>
        <p:spPr bwMode="auto">
          <a:xfrm>
            <a:off x="1882118" y="4408587"/>
            <a:ext cx="8122453" cy="8376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algn="ctr" eaLnBrk="1">
              <a:buSzPct val="100000"/>
            </a:pPr>
            <a:r>
              <a:rPr lang="fr-FR" altLang="fr-FR" sz="2540">
                <a:solidFill>
                  <a:srgbClr val="CCCCCC"/>
                </a:solidFill>
                <a:latin typeface="Times New Roman" panose="02020603050405020304" pitchFamily="18" charset="0"/>
                <a:cs typeface="Lucida Sans Unicode" panose="020B0602030504020204" pitchFamily="34" charset="0"/>
              </a:rPr>
              <a:t>	</a:t>
            </a:r>
            <a:r>
              <a:rPr lang="fr-FR" altLang="fr-FR" sz="5443">
                <a:latin typeface="Times New Roman" panose="02020603050405020304" pitchFamily="18" charset="0"/>
                <a:cs typeface="Lucida Sans Unicode" panose="020B0602030504020204" pitchFamily="34" charset="0"/>
              </a:rPr>
              <a:t> </a:t>
            </a:r>
            <a:r>
              <a:rPr lang="fr-FR" altLang="fr-FR" sz="2903">
                <a:latin typeface="Times New Roman" panose="02020603050405020304" pitchFamily="18" charset="0"/>
                <a:cs typeface="Lucida Sans Unicode" panose="020B0602030504020204" pitchFamily="34" charset="0"/>
              </a:rPr>
              <a:t>		</a:t>
            </a:r>
          </a:p>
        </p:txBody>
      </p:sp>
      <p:sp>
        <p:nvSpPr>
          <p:cNvPr id="28681" name="Text Box 7">
            <a:extLst>
              <a:ext uri="{FF2B5EF4-FFF2-40B4-BE49-F238E27FC236}">
                <a16:creationId xmlns:a16="http://schemas.microsoft.com/office/drawing/2014/main" xmlns="" id="{2608C9B5-363D-8AB3-B77C-ADF05F9FFB5B}"/>
              </a:ext>
            </a:extLst>
          </p:cNvPr>
          <p:cNvSpPr txBox="1">
            <a:spLocks noChangeArrowheads="1"/>
          </p:cNvSpPr>
          <p:nvPr/>
        </p:nvSpPr>
        <p:spPr bwMode="auto">
          <a:xfrm>
            <a:off x="1980049" y="2206480"/>
            <a:ext cx="8463768" cy="3574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eaLnBrk="1">
              <a:buSzPct val="100000"/>
            </a:pPr>
            <a:r>
              <a:rPr lang="fr-FR" altLang="fr-FR" sz="3629">
                <a:solidFill>
                  <a:srgbClr val="FFFF00"/>
                </a:solidFill>
                <a:latin typeface="Times New Roman" panose="02020603050405020304" pitchFamily="18" charset="0"/>
                <a:cs typeface="Lucida Sans Unicode" panose="020B0602030504020204" pitchFamily="34" charset="0"/>
              </a:rPr>
              <a:t>Objectifs de l’Université du Bridge : </a:t>
            </a:r>
          </a:p>
          <a:p>
            <a:pPr eaLnBrk="1">
              <a:buSzPct val="100000"/>
            </a:pPr>
            <a:endParaRPr lang="fr-FR" altLang="fr-FR" sz="3629">
              <a:latin typeface="Times New Roman" panose="02020603050405020304" pitchFamily="18" charset="0"/>
              <a:cs typeface="Lucida Sans Unicode" panose="020B0602030504020204" pitchFamily="34" charset="0"/>
            </a:endParaRPr>
          </a:p>
          <a:p>
            <a:pPr eaLnBrk="1">
              <a:buSzPct val="100000"/>
            </a:pPr>
            <a:r>
              <a:rPr lang="fr-FR" altLang="fr-FR" sz="3629">
                <a:latin typeface="Times New Roman" panose="02020603050405020304" pitchFamily="18" charset="0"/>
                <a:cs typeface="Lucida Sans Unicode" panose="020B0602030504020204" pitchFamily="34" charset="0"/>
              </a:rPr>
              <a:t> 		</a:t>
            </a:r>
            <a:r>
              <a:rPr lang="fr-FR" altLang="fr-FR" sz="2903">
                <a:latin typeface="Times New Roman" panose="02020603050405020304" pitchFamily="18" charset="0"/>
                <a:cs typeface="Lucida Sans Unicode" panose="020B0602030504020204" pitchFamily="34" charset="0"/>
              </a:rPr>
              <a:t>- Réformer la formation des enseignants</a:t>
            </a:r>
          </a:p>
          <a:p>
            <a:pPr eaLnBrk="1">
              <a:buSzPct val="100000"/>
            </a:pPr>
            <a:r>
              <a:rPr lang="fr-FR" altLang="fr-FR" sz="2903">
                <a:latin typeface="Times New Roman" panose="02020603050405020304" pitchFamily="18" charset="0"/>
                <a:cs typeface="Lucida Sans Unicode" panose="020B0602030504020204" pitchFamily="34" charset="0"/>
              </a:rPr>
              <a:t> 		- Réformer les outils de communication (BF)</a:t>
            </a:r>
          </a:p>
          <a:p>
            <a:pPr eaLnBrk="1">
              <a:buSzPct val="100000"/>
            </a:pPr>
            <a:r>
              <a:rPr lang="fr-FR" altLang="fr-FR" sz="2903">
                <a:latin typeface="Times New Roman" panose="02020603050405020304" pitchFamily="18" charset="0"/>
                <a:cs typeface="Lucida Sans Unicode" panose="020B0602030504020204" pitchFamily="34" charset="0"/>
              </a:rPr>
              <a:t> 		- Réformer l’examen du monitorat :</a:t>
            </a:r>
          </a:p>
          <a:p>
            <a:pPr eaLnBrk="1">
              <a:buSzPct val="100000"/>
            </a:pPr>
            <a:r>
              <a:rPr lang="fr-FR" altLang="fr-FR" sz="2903">
                <a:latin typeface="Times New Roman" panose="02020603050405020304" pitchFamily="18" charset="0"/>
                <a:cs typeface="Lucida Sans Unicode" panose="020B0602030504020204" pitchFamily="34" charset="0"/>
              </a:rPr>
              <a:t>			=&gt; + de pédagogie, - de techniques</a:t>
            </a:r>
          </a:p>
          <a:p>
            <a:pPr eaLnBrk="1">
              <a:buSzPct val="100000"/>
            </a:pPr>
            <a:endParaRPr lang="fr-FR" altLang="fr-FR" sz="3629">
              <a:latin typeface="Times New Roman" panose="02020603050405020304" pitchFamily="18" charset="0"/>
              <a:cs typeface="Lucida Sans Unicode" panose="020B0602030504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xmlns="" id="{835452B6-9068-8647-C3D8-45FBD89F072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0723" name="Picture 2">
            <a:extLst>
              <a:ext uri="{FF2B5EF4-FFF2-40B4-BE49-F238E27FC236}">
                <a16:creationId xmlns:a16="http://schemas.microsoft.com/office/drawing/2014/main" xmlns="" id="{D5C123A8-E0DF-1C13-0B5A-D63BCE10CCA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0724" name="Picture 3">
            <a:extLst>
              <a:ext uri="{FF2B5EF4-FFF2-40B4-BE49-F238E27FC236}">
                <a16:creationId xmlns:a16="http://schemas.microsoft.com/office/drawing/2014/main" xmlns="" id="{B1F82562-89B3-EADC-BF1F-E85DBE4B2B7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0725" name="Text Box 4">
            <a:extLst>
              <a:ext uri="{FF2B5EF4-FFF2-40B4-BE49-F238E27FC236}">
                <a16:creationId xmlns:a16="http://schemas.microsoft.com/office/drawing/2014/main" xmlns="" id="{B6F273A1-30C7-73AF-5439-D41D159E102A}"/>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sp>
        <p:nvSpPr>
          <p:cNvPr id="130054" name="Text Box 7">
            <a:extLst>
              <a:ext uri="{FF2B5EF4-FFF2-40B4-BE49-F238E27FC236}">
                <a16:creationId xmlns:a16="http://schemas.microsoft.com/office/drawing/2014/main" xmlns="" id="{5F04A755-823A-10AD-D810-4654B015ECFD}"/>
              </a:ext>
            </a:extLst>
          </p:cNvPr>
          <p:cNvSpPr txBox="1">
            <a:spLocks noChangeArrowheads="1"/>
          </p:cNvSpPr>
          <p:nvPr/>
        </p:nvSpPr>
        <p:spPr bwMode="auto">
          <a:xfrm>
            <a:off x="1719381" y="1795983"/>
            <a:ext cx="8884293" cy="3797450"/>
          </a:xfrm>
          <a:prstGeom prst="rect">
            <a:avLst/>
          </a:prstGeom>
          <a:noFill/>
          <a:ln>
            <a:noFill/>
          </a:ln>
          <a:effectLst/>
        </p:spPr>
        <p:txBody>
          <a:bodyPr lIns="0" tIns="0" rIns="0" bIns="0" anchor="ctr">
            <a:spAutoFit/>
          </a:bodyPr>
          <a:lstStyle>
            <a:lvl1pPr marL="215900" indent="-214313">
              <a:spcAft>
                <a:spcPts val="1413"/>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defRPr/>
            </a:pPr>
            <a:r>
              <a:rPr lang="fr-FR" altLang="fr-FR" sz="3629" dirty="0">
                <a:solidFill>
                  <a:srgbClr val="FFFF00"/>
                </a:solidFill>
                <a:latin typeface="+mn-lt"/>
                <a:cs typeface="Mangal" panose="02040503050203030202" pitchFamily="18" charset="0"/>
              </a:rPr>
              <a:t>	</a:t>
            </a: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2540" dirty="0">
              <a:solidFill>
                <a:srgbClr val="CCCCCC"/>
              </a:solidFill>
              <a:cs typeface="Lucida Sans Unicode" panose="020B0602030504020204" pitchFamily="34" charset="0"/>
            </a:endParaRPr>
          </a:p>
          <a:p>
            <a:pPr eaLnBrk="1">
              <a:spcAft>
                <a:spcPct val="0"/>
              </a:spcAft>
              <a:buClrTx/>
              <a:buFontTx/>
              <a:buNone/>
              <a:defRPr/>
            </a:pPr>
            <a:endParaRPr lang="fr-FR" altLang="fr-FR" sz="2540" dirty="0">
              <a:solidFill>
                <a:srgbClr val="CCCCCC"/>
              </a:solidFill>
              <a:cs typeface="Lucida Sans Unicode" panose="020B0602030504020204" pitchFamily="34" charset="0"/>
            </a:endParaRPr>
          </a:p>
          <a:p>
            <a:pPr algn="r" eaLnBrk="1">
              <a:spcAft>
                <a:spcPct val="0"/>
              </a:spcAft>
              <a:buClrTx/>
              <a:buFontTx/>
              <a:buNone/>
              <a:defRPr/>
            </a:pPr>
            <a:endParaRPr lang="fr-FR" altLang="fr-FR" sz="2540" dirty="0">
              <a:solidFill>
                <a:srgbClr val="CCCCCC"/>
              </a:solidFill>
              <a:cs typeface="Lucida Sans Unicode" panose="020B0602030504020204" pitchFamily="34" charset="0"/>
            </a:endParaRPr>
          </a:p>
          <a:p>
            <a:pPr algn="r" eaLnBrk="1">
              <a:spcAft>
                <a:spcPct val="0"/>
              </a:spcAft>
              <a:buClrTx/>
              <a:buFontTx/>
              <a:buNone/>
              <a:defRPr/>
            </a:pPr>
            <a:endParaRPr lang="fr-FR" altLang="fr-FR" sz="2540" dirty="0">
              <a:solidFill>
                <a:srgbClr val="CCCCCC"/>
              </a:solidFill>
              <a:cs typeface="Lucida Sans Unicode" panose="020B0602030504020204" pitchFamily="34" charset="0"/>
            </a:endParaRPr>
          </a:p>
        </p:txBody>
      </p:sp>
      <p:pic>
        <p:nvPicPr>
          <p:cNvPr id="30727" name="Picture 5">
            <a:extLst>
              <a:ext uri="{FF2B5EF4-FFF2-40B4-BE49-F238E27FC236}">
                <a16:creationId xmlns:a16="http://schemas.microsoft.com/office/drawing/2014/main" xmlns="" id="{F7AC887A-7AF5-18CF-D21D-2589C9A44B7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0728" name="Picture 6">
            <a:extLst>
              <a:ext uri="{FF2B5EF4-FFF2-40B4-BE49-F238E27FC236}">
                <a16:creationId xmlns:a16="http://schemas.microsoft.com/office/drawing/2014/main" xmlns="" id="{C173145A-0306-3743-0D5C-B103078263E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0729" name="Rectangle 1">
            <a:extLst>
              <a:ext uri="{FF2B5EF4-FFF2-40B4-BE49-F238E27FC236}">
                <a16:creationId xmlns:a16="http://schemas.microsoft.com/office/drawing/2014/main" xmlns="" id="{CC47B7AE-F55F-200F-F22E-B5FDB35E8054}"/>
              </a:ext>
            </a:extLst>
          </p:cNvPr>
          <p:cNvSpPr>
            <a:spLocks noChangeArrowheads="1"/>
          </p:cNvSpPr>
          <p:nvPr/>
        </p:nvSpPr>
        <p:spPr bwMode="auto">
          <a:xfrm>
            <a:off x="2438017" y="5613710"/>
            <a:ext cx="2089659" cy="37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fr-FR" altLang="fr-FR" sz="1814">
                <a:solidFill>
                  <a:srgbClr val="FFFF00"/>
                </a:solidFill>
                <a:cs typeface="Lucida Sans Unicode" panose="020B0602030504020204" pitchFamily="34" charset="0"/>
              </a:rPr>
              <a:t>Didier Monvernay </a:t>
            </a:r>
            <a:endParaRPr lang="fr-FR" altLang="fr-FR" sz="1814"/>
          </a:p>
        </p:txBody>
      </p:sp>
      <p:sp>
        <p:nvSpPr>
          <p:cNvPr id="2" name="Rectangle 1">
            <a:extLst>
              <a:ext uri="{FF2B5EF4-FFF2-40B4-BE49-F238E27FC236}">
                <a16:creationId xmlns:a16="http://schemas.microsoft.com/office/drawing/2014/main" xmlns="" id="{80BAE59D-16A7-5539-FA0B-EF1E35CD312F}"/>
              </a:ext>
            </a:extLst>
          </p:cNvPr>
          <p:cNvSpPr>
            <a:spLocks noChangeArrowheads="1"/>
          </p:cNvSpPr>
          <p:nvPr/>
        </p:nvSpPr>
        <p:spPr bwMode="auto">
          <a:xfrm>
            <a:off x="682337" y="2906406"/>
            <a:ext cx="7691757" cy="210275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defRPr/>
            </a:pPr>
            <a:r>
              <a:rPr lang="fr-FR" altLang="fr-FR" sz="6532" dirty="0">
                <a:solidFill>
                  <a:srgbClr val="FFFF00"/>
                </a:solidFill>
                <a:cs typeface="Lucida Sans Unicode" panose="020B0602030504020204" pitchFamily="34" charset="0"/>
              </a:rPr>
              <a:t>2026 : La labellisation </a:t>
            </a:r>
          </a:p>
          <a:p>
            <a:pPr algn="ctr">
              <a:defRPr/>
            </a:pPr>
            <a:r>
              <a:rPr lang="fr-FR" altLang="fr-FR" sz="6532" dirty="0">
                <a:solidFill>
                  <a:srgbClr val="FFFF00"/>
                </a:solidFill>
                <a:cs typeface="Lucida Sans Unicode" panose="020B0602030504020204" pitchFamily="34" charset="0"/>
              </a:rPr>
              <a:t>des écoles de Bridge</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 2">
            <a:extLst>
              <a:ext uri="{FF2B5EF4-FFF2-40B4-BE49-F238E27FC236}">
                <a16:creationId xmlns:a16="http://schemas.microsoft.com/office/drawing/2014/main" xmlns="" id="{68E558B2-1349-F78E-900E-1D984DC04DF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43415" y="685512"/>
            <a:ext cx="8105171" cy="5247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xmlns="" id="{0D84EC0C-BF8A-4858-B7CD-A00A3DA70F8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3795" name="Picture 2">
            <a:extLst>
              <a:ext uri="{FF2B5EF4-FFF2-40B4-BE49-F238E27FC236}">
                <a16:creationId xmlns:a16="http://schemas.microsoft.com/office/drawing/2014/main" xmlns="" id="{8554C371-1009-482F-59F6-58EBDD5CBF1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3796" name="Picture 3">
            <a:extLst>
              <a:ext uri="{FF2B5EF4-FFF2-40B4-BE49-F238E27FC236}">
                <a16:creationId xmlns:a16="http://schemas.microsoft.com/office/drawing/2014/main" xmlns="" id="{B3D9E049-D9D6-FF68-4998-2EE485BDC0E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3797" name="Text Box 4">
            <a:extLst>
              <a:ext uri="{FF2B5EF4-FFF2-40B4-BE49-F238E27FC236}">
                <a16:creationId xmlns:a16="http://schemas.microsoft.com/office/drawing/2014/main" xmlns="" id="{388DEAD1-8FBA-5F2E-493D-3056965386EB}"/>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33798" name="Picture 5">
            <a:extLst>
              <a:ext uri="{FF2B5EF4-FFF2-40B4-BE49-F238E27FC236}">
                <a16:creationId xmlns:a16="http://schemas.microsoft.com/office/drawing/2014/main" xmlns="" id="{63206C65-3FFE-5C68-F14A-0E54AD404A4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3799" name="Picture 6">
            <a:extLst>
              <a:ext uri="{FF2B5EF4-FFF2-40B4-BE49-F238E27FC236}">
                <a16:creationId xmlns:a16="http://schemas.microsoft.com/office/drawing/2014/main" xmlns="" id="{032F5614-73E4-B678-A3F4-7252EC5A7FC2}"/>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3800" name="Text Box 7">
            <a:extLst>
              <a:ext uri="{FF2B5EF4-FFF2-40B4-BE49-F238E27FC236}">
                <a16:creationId xmlns:a16="http://schemas.microsoft.com/office/drawing/2014/main" xmlns="" id="{9F5D92BB-A9A1-D71A-277D-A9FD67B8FED0}"/>
              </a:ext>
            </a:extLst>
          </p:cNvPr>
          <p:cNvSpPr txBox="1">
            <a:spLocks noChangeArrowheads="1"/>
          </p:cNvSpPr>
          <p:nvPr/>
        </p:nvSpPr>
        <p:spPr bwMode="auto">
          <a:xfrm>
            <a:off x="1882118" y="4408587"/>
            <a:ext cx="8122453" cy="8376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algn="ctr" eaLnBrk="1">
              <a:buSzPct val="100000"/>
            </a:pPr>
            <a:r>
              <a:rPr lang="fr-FR" altLang="fr-FR" sz="2540">
                <a:solidFill>
                  <a:srgbClr val="CCCCCC"/>
                </a:solidFill>
                <a:latin typeface="Times New Roman" panose="02020603050405020304" pitchFamily="18" charset="0"/>
                <a:cs typeface="Lucida Sans Unicode" panose="020B0602030504020204" pitchFamily="34" charset="0"/>
              </a:rPr>
              <a:t>	</a:t>
            </a:r>
            <a:r>
              <a:rPr lang="fr-FR" altLang="fr-FR" sz="5443">
                <a:latin typeface="Times New Roman" panose="02020603050405020304" pitchFamily="18" charset="0"/>
                <a:cs typeface="Lucida Sans Unicode" panose="020B0602030504020204" pitchFamily="34" charset="0"/>
              </a:rPr>
              <a:t> </a:t>
            </a:r>
            <a:r>
              <a:rPr lang="fr-FR" altLang="fr-FR" sz="2903">
                <a:latin typeface="Times New Roman" panose="02020603050405020304" pitchFamily="18" charset="0"/>
                <a:cs typeface="Lucida Sans Unicode" panose="020B0602030504020204" pitchFamily="34" charset="0"/>
              </a:rPr>
              <a:t>		</a:t>
            </a:r>
          </a:p>
        </p:txBody>
      </p:sp>
      <p:sp>
        <p:nvSpPr>
          <p:cNvPr id="33801" name="Text Box 7">
            <a:extLst>
              <a:ext uri="{FF2B5EF4-FFF2-40B4-BE49-F238E27FC236}">
                <a16:creationId xmlns:a16="http://schemas.microsoft.com/office/drawing/2014/main" xmlns="" id="{B3723C70-AAC7-2360-D7E4-A503759630F7}"/>
              </a:ext>
            </a:extLst>
          </p:cNvPr>
          <p:cNvSpPr txBox="1">
            <a:spLocks noChangeArrowheads="1"/>
          </p:cNvSpPr>
          <p:nvPr/>
        </p:nvSpPr>
        <p:spPr bwMode="auto">
          <a:xfrm>
            <a:off x="1903721" y="1257994"/>
            <a:ext cx="8462328" cy="30156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eaLnBrk="1">
              <a:buSzPct val="100000"/>
            </a:pPr>
            <a:r>
              <a:rPr lang="fr-FR" altLang="fr-FR" sz="3629">
                <a:solidFill>
                  <a:srgbClr val="FFFF00"/>
                </a:solidFill>
                <a:latin typeface="Times New Roman" panose="02020603050405020304" pitchFamily="18" charset="0"/>
                <a:cs typeface="Lucida Sans Unicode" panose="020B0602030504020204" pitchFamily="34" charset="0"/>
              </a:rPr>
              <a:t>Objectif Saison 2025-26 : </a:t>
            </a:r>
          </a:p>
          <a:p>
            <a:pPr eaLnBrk="1">
              <a:buSzPct val="100000"/>
            </a:pPr>
            <a:r>
              <a:rPr lang="fr-FR" altLang="fr-FR" sz="3629">
                <a:latin typeface="Times New Roman" panose="02020603050405020304" pitchFamily="18" charset="0"/>
                <a:cs typeface="Lucida Sans Unicode" panose="020B0602030504020204" pitchFamily="34" charset="0"/>
              </a:rPr>
              <a:t> - </a:t>
            </a:r>
            <a:r>
              <a:rPr lang="fr-FR" altLang="fr-FR" sz="2903">
                <a:latin typeface="Times New Roman" panose="02020603050405020304" pitchFamily="18" charset="0"/>
                <a:cs typeface="Lucida Sans Unicode" panose="020B0602030504020204" pitchFamily="34" charset="0"/>
              </a:rPr>
              <a:t>Recenser les clubs ayant une école de Bridge en conformité avec les prérogatives de l’UB. </a:t>
            </a:r>
          </a:p>
          <a:p>
            <a:pPr eaLnBrk="1">
              <a:buSzPct val="100000"/>
            </a:pPr>
            <a:r>
              <a:rPr lang="fr-FR" altLang="fr-FR" sz="2903">
                <a:latin typeface="Times New Roman" panose="02020603050405020304" pitchFamily="18" charset="0"/>
                <a:cs typeface="Lucida Sans Unicode" panose="020B0602030504020204" pitchFamily="34" charset="0"/>
              </a:rPr>
              <a:t> - Analyse des données – projection des clubs  - définition de stratégie du club et comité - plan d’actions </a:t>
            </a:r>
          </a:p>
          <a:p>
            <a:pPr eaLnBrk="1">
              <a:buSzPct val="100000"/>
            </a:pPr>
            <a:r>
              <a:rPr lang="fr-FR" altLang="fr-FR" sz="3629">
                <a:latin typeface="Times New Roman" panose="02020603050405020304" pitchFamily="18" charset="0"/>
                <a:cs typeface="Lucida Sans Unicode" panose="020B0602030504020204" pitchFamily="34" charset="0"/>
              </a:rPr>
              <a:t> </a:t>
            </a:r>
          </a:p>
        </p:txBody>
      </p:sp>
      <p:sp>
        <p:nvSpPr>
          <p:cNvPr id="33802" name="Text Box 7">
            <a:extLst>
              <a:ext uri="{FF2B5EF4-FFF2-40B4-BE49-F238E27FC236}">
                <a16:creationId xmlns:a16="http://schemas.microsoft.com/office/drawing/2014/main" xmlns="" id="{0193C494-D71B-7411-F596-2A8D39F79372}"/>
              </a:ext>
            </a:extLst>
          </p:cNvPr>
          <p:cNvSpPr txBox="1">
            <a:spLocks noChangeArrowheads="1"/>
          </p:cNvSpPr>
          <p:nvPr/>
        </p:nvSpPr>
        <p:spPr bwMode="auto">
          <a:xfrm>
            <a:off x="1913802" y="4092785"/>
            <a:ext cx="8462328" cy="24571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eaLnBrk="1">
              <a:buSzPct val="100000"/>
            </a:pPr>
            <a:r>
              <a:rPr lang="fr-FR" altLang="fr-FR" sz="3629">
                <a:solidFill>
                  <a:srgbClr val="FFFF00"/>
                </a:solidFill>
                <a:latin typeface="Times New Roman" panose="02020603050405020304" pitchFamily="18" charset="0"/>
                <a:cs typeface="Lucida Sans Unicode" panose="020B0602030504020204" pitchFamily="34" charset="0"/>
              </a:rPr>
              <a:t>Résultats Saison 2024-25</a:t>
            </a:r>
            <a:r>
              <a:rPr lang="fr-FR" altLang="fr-FR" sz="3629">
                <a:latin typeface="Times New Roman" panose="02020603050405020304" pitchFamily="18" charset="0"/>
                <a:cs typeface="Lucida Sans Unicode" panose="020B0602030504020204" pitchFamily="34" charset="0"/>
              </a:rPr>
              <a:t> : sur 37 clubs, </a:t>
            </a:r>
          </a:p>
          <a:p>
            <a:pPr eaLnBrk="1">
              <a:buSzPct val="100000"/>
            </a:pPr>
            <a:r>
              <a:rPr lang="fr-FR" altLang="fr-FR" sz="2903">
                <a:latin typeface="Times New Roman" panose="02020603050405020304" pitchFamily="18" charset="0"/>
                <a:cs typeface="Lucida Sans Unicode" panose="020B0602030504020204" pitchFamily="34" charset="0"/>
              </a:rPr>
              <a:t> - 25 clubs ont été labelisés</a:t>
            </a:r>
          </a:p>
          <a:p>
            <a:pPr eaLnBrk="1">
              <a:buSzPct val="100000"/>
            </a:pPr>
            <a:r>
              <a:rPr lang="fr-FR" altLang="fr-FR" sz="2903">
                <a:latin typeface="Times New Roman" panose="02020603050405020304" pitchFamily="18" charset="0"/>
                <a:cs typeface="Lucida Sans Unicode" panose="020B0602030504020204" pitchFamily="34" charset="0"/>
              </a:rPr>
              <a:t> -   5 clubs ont une école de Bridge mais non labellisée</a:t>
            </a:r>
          </a:p>
          <a:p>
            <a:pPr eaLnBrk="1">
              <a:buSzPct val="100000"/>
            </a:pPr>
            <a:r>
              <a:rPr lang="fr-FR" altLang="fr-FR" sz="2903">
                <a:latin typeface="Times New Roman" panose="02020603050405020304" pitchFamily="18" charset="0"/>
                <a:cs typeface="Lucida Sans Unicode" panose="020B0602030504020204" pitchFamily="34" charset="0"/>
              </a:rPr>
              <a:t> -   7 clubs ont aucune école de Bridge</a:t>
            </a:r>
          </a:p>
          <a:p>
            <a:pPr eaLnBrk="1">
              <a:buSzPct val="100000"/>
            </a:pPr>
            <a:r>
              <a:rPr lang="fr-FR" altLang="fr-FR" sz="3629">
                <a:latin typeface="Times New Roman" panose="02020603050405020304" pitchFamily="18" charset="0"/>
                <a:cs typeface="Lucida Sans Unicode" panose="020B0602030504020204" pitchFamily="34" charset="0"/>
              </a:rPr>
              <a:t> </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F3045B95-3CA2-D612-BB42-68FAF0FEF776}"/>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
        <p:nvSpPr>
          <p:cNvPr id="6" name="ZoneTexte 5">
            <a:extLst>
              <a:ext uri="{FF2B5EF4-FFF2-40B4-BE49-F238E27FC236}">
                <a16:creationId xmlns:a16="http://schemas.microsoft.com/office/drawing/2014/main" xmlns="" id="{2D9D7FE3-454A-9014-5B74-5EFA49438B96}"/>
              </a:ext>
            </a:extLst>
          </p:cNvPr>
          <p:cNvSpPr txBox="1"/>
          <p:nvPr/>
        </p:nvSpPr>
        <p:spPr>
          <a:xfrm>
            <a:off x="0" y="334074"/>
            <a:ext cx="12192000" cy="6186309"/>
          </a:xfrm>
          <a:prstGeom prst="rect">
            <a:avLst/>
          </a:prstGeom>
          <a:noFill/>
        </p:spPr>
        <p:txBody>
          <a:bodyPr wrap="square">
            <a:spAutoFit/>
          </a:bodyPr>
          <a:lstStyle/>
          <a:p>
            <a:pPr>
              <a:buNone/>
            </a:pPr>
            <a:r>
              <a:rPr lang="fr-FR" dirty="0">
                <a:latin typeface="Times New Roman" panose="02020603050405020304" pitchFamily="18" charset="0"/>
                <a:ea typeface="Times New Roman" panose="02020603050405020304" pitchFamily="18" charset="0"/>
              </a:rPr>
              <a:t>Les autres membres du Bureau sont tous opérationnels.</a:t>
            </a:r>
          </a:p>
          <a:p>
            <a:pPr>
              <a:buNone/>
            </a:pPr>
            <a:r>
              <a:rPr lang="fr-FR" dirty="0">
                <a:latin typeface="Times New Roman" panose="02020603050405020304" pitchFamily="18" charset="0"/>
                <a:ea typeface="Times New Roman" panose="02020603050405020304" pitchFamily="18" charset="0"/>
              </a:rPr>
              <a:t>Xavier Léonard s’occupe de la Maison du Bridge et a su en améliorer son organisation. Quelques travaux sont terminés (réglage de la climatisation, réparation des circuits de télévision, réfection du « Mur des Champions », etc…). Il est le représentant du Comité au conseil syndical de la copropriété et s’assure de sa bonne tenue des comptes. Il assume l’intérim du Développement en attendant le (ou la) nouvel(le) responsable.</a:t>
            </a:r>
          </a:p>
          <a:p>
            <a:pPr>
              <a:buNone/>
            </a:pPr>
            <a:endParaRPr lang="fr-FR" dirty="0">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Alexandra du Mesnil, comme nous nous y étions engagés, a pris en main la refonte du site et continue de gérer le dossier Jeunesse. Notons que le QLJB a changé de lieu et est maintenant installé au Rouge et Noir.</a:t>
            </a:r>
          </a:p>
          <a:p>
            <a:pPr>
              <a:buNone/>
            </a:pPr>
            <a:r>
              <a:rPr lang="fr-FR" sz="1800" dirty="0">
                <a:effectLst/>
                <a:latin typeface="Times New Roman" panose="02020603050405020304" pitchFamily="18" charset="0"/>
                <a:ea typeface="Times New Roman" panose="02020603050405020304" pitchFamily="18" charset="0"/>
              </a:rPr>
              <a:t>André </a:t>
            </a:r>
            <a:r>
              <a:rPr lang="fr-FR" sz="1800" dirty="0" err="1">
                <a:effectLst/>
                <a:latin typeface="Times New Roman" panose="02020603050405020304" pitchFamily="18" charset="0"/>
                <a:ea typeface="Times New Roman" panose="02020603050405020304" pitchFamily="18" charset="0"/>
              </a:rPr>
              <a:t>Foissey</a:t>
            </a:r>
            <a:r>
              <a:rPr lang="fr-FR" sz="1800" dirty="0">
                <a:effectLst/>
                <a:latin typeface="Times New Roman" panose="02020603050405020304" pitchFamily="18" charset="0"/>
                <a:ea typeface="Times New Roman" panose="02020603050405020304" pitchFamily="18" charset="0"/>
              </a:rPr>
              <a:t> et Anne Lapalu ont mis les mains dans le cambouis pour remettre à jour les documents indispensables à avoir dans nos archives, ne serait-ce que pour respecter nos obligations légales ! Ils m’ont demandé tous les deux d’insister auprès de vous pour que vous leur fassiez parvenir tous les documents officiels dont ils ont besoins : procès-verbal  de vos AGO et AGE, vos documents comptables, vos statuts à jour.</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Roland </a:t>
            </a:r>
            <a:r>
              <a:rPr lang="fr-FR" sz="1800" dirty="0" err="1">
                <a:effectLst/>
                <a:latin typeface="Times New Roman" panose="02020603050405020304" pitchFamily="18" charset="0"/>
                <a:ea typeface="Times New Roman" panose="02020603050405020304" pitchFamily="18" charset="0"/>
              </a:rPr>
              <a:t>Valgelata</a:t>
            </a:r>
            <a:r>
              <a:rPr lang="fr-FR" sz="1800" dirty="0">
                <a:effectLst/>
                <a:latin typeface="Times New Roman" panose="02020603050405020304" pitchFamily="18" charset="0"/>
                <a:ea typeface="Times New Roman" panose="02020603050405020304" pitchFamily="18" charset="0"/>
              </a:rPr>
              <a:t> s’occupe activement de trouver des sponsors, des partenaires. Son mur prend de plus en plus de place, c’est bon signe !</a:t>
            </a:r>
          </a:p>
          <a:p>
            <a:pPr>
              <a:buNone/>
            </a:pPr>
            <a:r>
              <a:rPr lang="fr-FR" sz="1800" dirty="0">
                <a:effectLst/>
                <a:latin typeface="Times New Roman" panose="02020603050405020304" pitchFamily="18" charset="0"/>
                <a:ea typeface="Times New Roman" panose="02020603050405020304" pitchFamily="18" charset="0"/>
              </a:rPr>
              <a:t> Le point épineux du fonctionnement était, vous le savez tous, le secrétariat.</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Nathalie Eveillé, absente depuis 13 mois à mon arrivée, ne nous a jamais laissé espérer un retour à court terme. Le dysfonctionnement notoire qui résultait de cette absence générait des problèmes de plus en plus difficiles à résoudre.  Le Bureau a été contraint de prendre la lourde décision de mettre un terme à son contrat.  Nous avons ensuite recruté Véronique Naudet qui a pris possession du poste au 1</a:t>
            </a:r>
            <a:r>
              <a:rPr lang="fr-FR" sz="1800" baseline="30000" dirty="0">
                <a:effectLst/>
                <a:latin typeface="Times New Roman" panose="02020603050405020304" pitchFamily="18" charset="0"/>
                <a:ea typeface="Times New Roman" panose="02020603050405020304" pitchFamily="18" charset="0"/>
              </a:rPr>
              <a:t>er</a:t>
            </a:r>
            <a:r>
              <a:rPr lang="fr-FR" sz="1800" dirty="0">
                <a:effectLst/>
                <a:latin typeface="Times New Roman" panose="02020603050405020304" pitchFamily="18" charset="0"/>
                <a:ea typeface="Times New Roman" panose="02020603050405020304" pitchFamily="18" charset="0"/>
              </a:rPr>
              <a:t> septembre.</a:t>
            </a:r>
          </a:p>
          <a:p>
            <a:pPr>
              <a:buNone/>
            </a:pPr>
            <a:r>
              <a:rPr lang="fr-FR" sz="18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xmlns="" val="3424379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xmlns="" id="{08E2B4CB-5F4A-152C-C73D-92C902E20CD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5843" name="Picture 2">
            <a:extLst>
              <a:ext uri="{FF2B5EF4-FFF2-40B4-BE49-F238E27FC236}">
                <a16:creationId xmlns:a16="http://schemas.microsoft.com/office/drawing/2014/main" xmlns="" id="{CDDD62DB-247C-265B-9CEF-55106D38C02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5844" name="Picture 3">
            <a:extLst>
              <a:ext uri="{FF2B5EF4-FFF2-40B4-BE49-F238E27FC236}">
                <a16:creationId xmlns:a16="http://schemas.microsoft.com/office/drawing/2014/main" xmlns="" id="{9597B495-B582-1BDD-A32B-8A9C43BA8FA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5845" name="Text Box 4">
            <a:extLst>
              <a:ext uri="{FF2B5EF4-FFF2-40B4-BE49-F238E27FC236}">
                <a16:creationId xmlns:a16="http://schemas.microsoft.com/office/drawing/2014/main" xmlns="" id="{72829B25-95C1-924F-7A37-3524C38159CC}"/>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35846" name="Picture 5">
            <a:extLst>
              <a:ext uri="{FF2B5EF4-FFF2-40B4-BE49-F238E27FC236}">
                <a16:creationId xmlns:a16="http://schemas.microsoft.com/office/drawing/2014/main" xmlns="" id="{EA798C83-08B0-8341-86E9-769793DC670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5847" name="Picture 6">
            <a:extLst>
              <a:ext uri="{FF2B5EF4-FFF2-40B4-BE49-F238E27FC236}">
                <a16:creationId xmlns:a16="http://schemas.microsoft.com/office/drawing/2014/main" xmlns="" id="{E2D043DE-F4CE-B3F2-213E-15ECB017E52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5848" name="Text Box 7">
            <a:extLst>
              <a:ext uri="{FF2B5EF4-FFF2-40B4-BE49-F238E27FC236}">
                <a16:creationId xmlns:a16="http://schemas.microsoft.com/office/drawing/2014/main" xmlns="" id="{DE0BB49A-3A43-077C-5D36-54019188272E}"/>
              </a:ext>
            </a:extLst>
          </p:cNvPr>
          <p:cNvSpPr txBox="1">
            <a:spLocks noChangeArrowheads="1"/>
          </p:cNvSpPr>
          <p:nvPr/>
        </p:nvSpPr>
        <p:spPr bwMode="auto">
          <a:xfrm>
            <a:off x="1882118" y="4408587"/>
            <a:ext cx="8122453" cy="8376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algn="ctr" eaLnBrk="1">
              <a:buSzPct val="100000"/>
            </a:pPr>
            <a:r>
              <a:rPr lang="fr-FR" altLang="fr-FR" sz="2540">
                <a:solidFill>
                  <a:srgbClr val="CCCCCC"/>
                </a:solidFill>
                <a:latin typeface="Times New Roman" panose="02020603050405020304" pitchFamily="18" charset="0"/>
                <a:cs typeface="Lucida Sans Unicode" panose="020B0602030504020204" pitchFamily="34" charset="0"/>
              </a:rPr>
              <a:t>	</a:t>
            </a:r>
            <a:r>
              <a:rPr lang="fr-FR" altLang="fr-FR" sz="5443">
                <a:latin typeface="Times New Roman" panose="02020603050405020304" pitchFamily="18" charset="0"/>
                <a:cs typeface="Lucida Sans Unicode" panose="020B0602030504020204" pitchFamily="34" charset="0"/>
              </a:rPr>
              <a:t> </a:t>
            </a:r>
            <a:r>
              <a:rPr lang="fr-FR" altLang="fr-FR" sz="2903">
                <a:latin typeface="Times New Roman" panose="02020603050405020304" pitchFamily="18" charset="0"/>
                <a:cs typeface="Lucida Sans Unicode" panose="020B0602030504020204" pitchFamily="34" charset="0"/>
              </a:rPr>
              <a:t>		</a:t>
            </a:r>
          </a:p>
        </p:txBody>
      </p:sp>
      <p:sp>
        <p:nvSpPr>
          <p:cNvPr id="35849" name="Text Box 7">
            <a:extLst>
              <a:ext uri="{FF2B5EF4-FFF2-40B4-BE49-F238E27FC236}">
                <a16:creationId xmlns:a16="http://schemas.microsoft.com/office/drawing/2014/main" xmlns="" id="{71860027-04D0-DD93-33DD-F85FE5608971}"/>
              </a:ext>
            </a:extLst>
          </p:cNvPr>
          <p:cNvSpPr txBox="1">
            <a:spLocks noChangeArrowheads="1"/>
          </p:cNvSpPr>
          <p:nvPr/>
        </p:nvSpPr>
        <p:spPr bwMode="auto">
          <a:xfrm>
            <a:off x="1882119" y="1750848"/>
            <a:ext cx="8557378" cy="55842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eaLnBrk="1">
              <a:buSzPct val="100000"/>
            </a:pPr>
            <a:r>
              <a:rPr lang="fr-FR" altLang="fr-FR" sz="3629">
                <a:solidFill>
                  <a:srgbClr val="FFFF00"/>
                </a:solidFill>
                <a:latin typeface="Times New Roman" panose="02020603050405020304" pitchFamily="18" charset="0"/>
                <a:cs typeface="Lucida Sans Unicode" panose="020B0602030504020204" pitchFamily="34" charset="0"/>
              </a:rPr>
              <a:t>Les 1ers résultats du recensement – Nov 25: </a:t>
            </a:r>
          </a:p>
          <a:p>
            <a:pPr eaLnBrk="1">
              <a:buSzPct val="100000"/>
            </a:pPr>
            <a:r>
              <a:rPr lang="fr-FR" altLang="fr-FR" sz="2903">
                <a:latin typeface="Times New Roman" panose="02020603050405020304" pitchFamily="18" charset="0"/>
                <a:cs typeface="Lucida Sans Unicode" panose="020B0602030504020204" pitchFamily="34" charset="0"/>
              </a:rPr>
              <a:t> - Saison 2025-26 : Moins de clubs labellisés en raison du statut :  Initiateurs adultes</a:t>
            </a:r>
          </a:p>
          <a:p>
            <a:pPr eaLnBrk="1">
              <a:buSzPct val="100000"/>
            </a:pPr>
            <a:r>
              <a:rPr lang="fr-FR" altLang="fr-FR" sz="2903">
                <a:latin typeface="Times New Roman" panose="02020603050405020304" pitchFamily="18" charset="0"/>
                <a:cs typeface="Lucida Sans Unicode" panose="020B0602030504020204" pitchFamily="34" charset="0"/>
              </a:rPr>
              <a:t> - Initiation 1</a:t>
            </a:r>
            <a:r>
              <a:rPr lang="fr-FR" altLang="fr-FR" sz="2903" baseline="30000">
                <a:latin typeface="Times New Roman" panose="02020603050405020304" pitchFamily="18" charset="0"/>
                <a:cs typeface="Lucida Sans Unicode" panose="020B0602030504020204" pitchFamily="34" charset="0"/>
              </a:rPr>
              <a:t>ère</a:t>
            </a:r>
            <a:r>
              <a:rPr lang="fr-FR" altLang="fr-FR" sz="2903">
                <a:latin typeface="Times New Roman" panose="02020603050405020304" pitchFamily="18" charset="0"/>
                <a:cs typeface="Lucida Sans Unicode" panose="020B0602030504020204" pitchFamily="34" charset="0"/>
              </a:rPr>
              <a:t> année : Recrutement de nouveaux joueurs</a:t>
            </a:r>
          </a:p>
          <a:p>
            <a:pPr eaLnBrk="1">
              <a:buSzPct val="100000"/>
            </a:pPr>
            <a:r>
              <a:rPr lang="fr-FR" altLang="fr-FR" sz="2903">
                <a:latin typeface="Times New Roman" panose="02020603050405020304" pitchFamily="18" charset="0"/>
                <a:cs typeface="Lucida Sans Unicode" panose="020B0602030504020204" pitchFamily="34" charset="0"/>
              </a:rPr>
              <a:t>		* Charbonnières : 	23 débutants</a:t>
            </a:r>
          </a:p>
          <a:p>
            <a:pPr eaLnBrk="1">
              <a:buSzPct val="100000"/>
            </a:pPr>
            <a:r>
              <a:rPr lang="fr-FR" altLang="fr-FR" sz="2903">
                <a:latin typeface="Times New Roman" panose="02020603050405020304" pitchFamily="18" charset="0"/>
                <a:cs typeface="Lucida Sans Unicode" panose="020B0602030504020204" pitchFamily="34" charset="0"/>
              </a:rPr>
              <a:t>		* Annonay : 		16 débutants</a:t>
            </a:r>
          </a:p>
          <a:p>
            <a:pPr eaLnBrk="1">
              <a:buSzPct val="100000"/>
            </a:pPr>
            <a:r>
              <a:rPr lang="fr-FR" altLang="fr-FR" sz="2903">
                <a:latin typeface="Times New Roman" panose="02020603050405020304" pitchFamily="18" charset="0"/>
                <a:cs typeface="Lucida Sans Unicode" panose="020B0602030504020204" pitchFamily="34" charset="0"/>
              </a:rPr>
              <a:t>		* SILK : 			16 débutants</a:t>
            </a:r>
          </a:p>
          <a:p>
            <a:pPr eaLnBrk="1">
              <a:buSzPct val="100000"/>
            </a:pPr>
            <a:r>
              <a:rPr lang="fr-FR" altLang="fr-FR" sz="2903">
                <a:latin typeface="Times New Roman" panose="02020603050405020304" pitchFamily="18" charset="0"/>
                <a:cs typeface="Lucida Sans Unicode" panose="020B0602030504020204" pitchFamily="34" charset="0"/>
              </a:rPr>
              <a:t>		* Montbrison : 		14 débutants</a:t>
            </a:r>
          </a:p>
          <a:p>
            <a:pPr eaLnBrk="1">
              <a:buSzPct val="100000"/>
            </a:pPr>
            <a:r>
              <a:rPr lang="fr-FR" altLang="fr-FR" sz="2903">
                <a:latin typeface="Times New Roman" panose="02020603050405020304" pitchFamily="18" charset="0"/>
                <a:cs typeface="Lucida Sans Unicode" panose="020B0602030504020204" pitchFamily="34" charset="0"/>
              </a:rPr>
              <a:t>		* Bourg en Bresse : 	12 débutants</a:t>
            </a:r>
          </a:p>
          <a:p>
            <a:pPr eaLnBrk="1">
              <a:buSzPct val="100000"/>
            </a:pPr>
            <a:r>
              <a:rPr lang="fr-FR" altLang="fr-FR" sz="2903">
                <a:latin typeface="Times New Roman" panose="02020603050405020304" pitchFamily="18" charset="0"/>
                <a:cs typeface="Lucida Sans Unicode" panose="020B0602030504020204" pitchFamily="34" charset="0"/>
              </a:rPr>
              <a:t>		* Macon : 			11 débutants</a:t>
            </a:r>
          </a:p>
          <a:p>
            <a:pPr eaLnBrk="1">
              <a:buSzPct val="100000"/>
            </a:pPr>
            <a:endParaRPr lang="fr-FR" altLang="fr-FR" sz="2903">
              <a:latin typeface="Times New Roman" panose="02020603050405020304" pitchFamily="18" charset="0"/>
              <a:cs typeface="Lucida Sans Unicode" panose="020B0602030504020204" pitchFamily="34" charset="0"/>
            </a:endParaRPr>
          </a:p>
          <a:p>
            <a:pPr eaLnBrk="1">
              <a:buSzPct val="100000"/>
            </a:pPr>
            <a:r>
              <a:rPr lang="fr-FR" altLang="fr-FR" sz="3629">
                <a:latin typeface="Times New Roman" panose="02020603050405020304" pitchFamily="18" charset="0"/>
                <a:cs typeface="Lucida Sans Unicode" panose="020B0602030504020204" pitchFamily="34" charset="0"/>
              </a:rPr>
              <a:t> </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xmlns="" id="{212CEBFB-4854-D1AB-4AA4-5609E95A912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7891" name="Picture 2">
            <a:extLst>
              <a:ext uri="{FF2B5EF4-FFF2-40B4-BE49-F238E27FC236}">
                <a16:creationId xmlns:a16="http://schemas.microsoft.com/office/drawing/2014/main" xmlns="" id="{B4D9833C-9230-CBFE-BB2A-00A11B2C889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7892" name="Picture 3">
            <a:extLst>
              <a:ext uri="{FF2B5EF4-FFF2-40B4-BE49-F238E27FC236}">
                <a16:creationId xmlns:a16="http://schemas.microsoft.com/office/drawing/2014/main" xmlns="" id="{D82A431C-97AE-4485-AC13-8500B8CE8CB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7893" name="Text Box 4">
            <a:extLst>
              <a:ext uri="{FF2B5EF4-FFF2-40B4-BE49-F238E27FC236}">
                <a16:creationId xmlns:a16="http://schemas.microsoft.com/office/drawing/2014/main" xmlns="" id="{0EE9589B-727A-2E5D-C724-FBB7C57FD1B0}"/>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sp>
        <p:nvSpPr>
          <p:cNvPr id="130054" name="Text Box 7">
            <a:extLst>
              <a:ext uri="{FF2B5EF4-FFF2-40B4-BE49-F238E27FC236}">
                <a16:creationId xmlns:a16="http://schemas.microsoft.com/office/drawing/2014/main" xmlns="" id="{2C9C6A88-0904-CA9E-4024-799389449AFD}"/>
              </a:ext>
            </a:extLst>
          </p:cNvPr>
          <p:cNvSpPr txBox="1">
            <a:spLocks noChangeArrowheads="1"/>
          </p:cNvSpPr>
          <p:nvPr/>
        </p:nvSpPr>
        <p:spPr bwMode="auto">
          <a:xfrm>
            <a:off x="1719381" y="1795983"/>
            <a:ext cx="8884293" cy="3797450"/>
          </a:xfrm>
          <a:prstGeom prst="rect">
            <a:avLst/>
          </a:prstGeom>
          <a:noFill/>
          <a:ln>
            <a:noFill/>
          </a:ln>
          <a:effectLst/>
        </p:spPr>
        <p:txBody>
          <a:bodyPr lIns="0" tIns="0" rIns="0" bIns="0" anchor="ctr">
            <a:spAutoFit/>
          </a:bodyPr>
          <a:lstStyle>
            <a:lvl1pPr marL="215900" indent="-214313">
              <a:spcAft>
                <a:spcPts val="1413"/>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defRPr/>
            </a:pPr>
            <a:r>
              <a:rPr lang="fr-FR" altLang="fr-FR" sz="3629" dirty="0">
                <a:solidFill>
                  <a:srgbClr val="FFFF00"/>
                </a:solidFill>
                <a:latin typeface="+mn-lt"/>
                <a:cs typeface="Mangal" panose="02040503050203030202" pitchFamily="18" charset="0"/>
              </a:rPr>
              <a:t>	</a:t>
            </a: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3629" dirty="0">
              <a:solidFill>
                <a:srgbClr val="CCCCCC"/>
              </a:solidFill>
              <a:cs typeface="Lucida Sans Unicode" panose="020B0602030504020204" pitchFamily="34" charset="0"/>
            </a:endParaRPr>
          </a:p>
          <a:p>
            <a:pPr eaLnBrk="1">
              <a:spcAft>
                <a:spcPct val="0"/>
              </a:spcAft>
              <a:buClrTx/>
              <a:buFontTx/>
              <a:buNone/>
              <a:defRPr/>
            </a:pPr>
            <a:endParaRPr lang="fr-FR" altLang="fr-FR" sz="2540" dirty="0">
              <a:solidFill>
                <a:srgbClr val="CCCCCC"/>
              </a:solidFill>
              <a:cs typeface="Lucida Sans Unicode" panose="020B0602030504020204" pitchFamily="34" charset="0"/>
            </a:endParaRPr>
          </a:p>
          <a:p>
            <a:pPr eaLnBrk="1">
              <a:spcAft>
                <a:spcPct val="0"/>
              </a:spcAft>
              <a:buClrTx/>
              <a:buFontTx/>
              <a:buNone/>
              <a:defRPr/>
            </a:pPr>
            <a:endParaRPr lang="fr-FR" altLang="fr-FR" sz="2540" dirty="0">
              <a:solidFill>
                <a:srgbClr val="CCCCCC"/>
              </a:solidFill>
              <a:cs typeface="Lucida Sans Unicode" panose="020B0602030504020204" pitchFamily="34" charset="0"/>
            </a:endParaRPr>
          </a:p>
          <a:p>
            <a:pPr algn="r" eaLnBrk="1">
              <a:spcAft>
                <a:spcPct val="0"/>
              </a:spcAft>
              <a:buClrTx/>
              <a:buFontTx/>
              <a:buNone/>
              <a:defRPr/>
            </a:pPr>
            <a:endParaRPr lang="fr-FR" altLang="fr-FR" sz="2540" dirty="0">
              <a:solidFill>
                <a:srgbClr val="CCCCCC"/>
              </a:solidFill>
              <a:cs typeface="Lucida Sans Unicode" panose="020B0602030504020204" pitchFamily="34" charset="0"/>
            </a:endParaRPr>
          </a:p>
          <a:p>
            <a:pPr algn="r" eaLnBrk="1">
              <a:spcAft>
                <a:spcPct val="0"/>
              </a:spcAft>
              <a:buClrTx/>
              <a:buFontTx/>
              <a:buNone/>
              <a:defRPr/>
            </a:pPr>
            <a:endParaRPr lang="fr-FR" altLang="fr-FR" sz="2540" dirty="0">
              <a:solidFill>
                <a:srgbClr val="CCCCCC"/>
              </a:solidFill>
              <a:cs typeface="Lucida Sans Unicode" panose="020B0602030504020204" pitchFamily="34" charset="0"/>
            </a:endParaRPr>
          </a:p>
        </p:txBody>
      </p:sp>
      <p:pic>
        <p:nvPicPr>
          <p:cNvPr id="37895" name="Picture 5">
            <a:extLst>
              <a:ext uri="{FF2B5EF4-FFF2-40B4-BE49-F238E27FC236}">
                <a16:creationId xmlns:a16="http://schemas.microsoft.com/office/drawing/2014/main" xmlns="" id="{97667D40-1326-BDF1-0F4A-FA6D59A3338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7896" name="Picture 6">
            <a:extLst>
              <a:ext uri="{FF2B5EF4-FFF2-40B4-BE49-F238E27FC236}">
                <a16:creationId xmlns:a16="http://schemas.microsoft.com/office/drawing/2014/main" xmlns="" id="{A2E2FA64-B168-011E-454B-E30A3EFC0A7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7897" name="Rectangle 1">
            <a:extLst>
              <a:ext uri="{FF2B5EF4-FFF2-40B4-BE49-F238E27FC236}">
                <a16:creationId xmlns:a16="http://schemas.microsoft.com/office/drawing/2014/main" xmlns="" id="{6CDD2BE2-571E-4F00-CAC2-4F1C2A2E3522}"/>
              </a:ext>
            </a:extLst>
          </p:cNvPr>
          <p:cNvSpPr>
            <a:spLocks noChangeArrowheads="1"/>
          </p:cNvSpPr>
          <p:nvPr/>
        </p:nvSpPr>
        <p:spPr bwMode="auto">
          <a:xfrm>
            <a:off x="2438017" y="5613710"/>
            <a:ext cx="2089659" cy="37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fr-FR" altLang="fr-FR" sz="1814">
                <a:solidFill>
                  <a:srgbClr val="FFFF00"/>
                </a:solidFill>
                <a:cs typeface="Lucida Sans Unicode" panose="020B0602030504020204" pitchFamily="34" charset="0"/>
              </a:rPr>
              <a:t>Didier Monvernay </a:t>
            </a:r>
            <a:endParaRPr lang="fr-FR" altLang="fr-FR" sz="1814"/>
          </a:p>
        </p:txBody>
      </p:sp>
      <p:sp>
        <p:nvSpPr>
          <p:cNvPr id="2" name="Rectangle 1">
            <a:extLst>
              <a:ext uri="{FF2B5EF4-FFF2-40B4-BE49-F238E27FC236}">
                <a16:creationId xmlns:a16="http://schemas.microsoft.com/office/drawing/2014/main" xmlns="" id="{F6D5DD74-BDEC-596A-7FB0-DC63F5284F38}"/>
              </a:ext>
            </a:extLst>
          </p:cNvPr>
          <p:cNvSpPr>
            <a:spLocks noChangeArrowheads="1"/>
          </p:cNvSpPr>
          <p:nvPr/>
        </p:nvSpPr>
        <p:spPr bwMode="auto">
          <a:xfrm>
            <a:off x="1523520" y="2906405"/>
            <a:ext cx="6728408" cy="232615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defRPr/>
            </a:pPr>
            <a:r>
              <a:rPr lang="fr-FR" altLang="fr-FR" sz="7258" dirty="0">
                <a:solidFill>
                  <a:srgbClr val="FFFF00"/>
                </a:solidFill>
                <a:cs typeface="Lucida Sans Unicode" panose="020B0602030504020204" pitchFamily="34" charset="0"/>
              </a:rPr>
              <a:t>2026 : Formation Monitorat</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xmlns="" id="{43FE3BB5-CE94-2780-1636-8DFB89454CD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9939" name="Picture 2">
            <a:extLst>
              <a:ext uri="{FF2B5EF4-FFF2-40B4-BE49-F238E27FC236}">
                <a16:creationId xmlns:a16="http://schemas.microsoft.com/office/drawing/2014/main" xmlns="" id="{9EAAFDD3-5412-224D-1DA4-556287EAFFB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9940" name="Picture 3">
            <a:extLst>
              <a:ext uri="{FF2B5EF4-FFF2-40B4-BE49-F238E27FC236}">
                <a16:creationId xmlns:a16="http://schemas.microsoft.com/office/drawing/2014/main" xmlns="" id="{55FA9385-370D-C0EE-B271-559711D7206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32448" y="3657985"/>
            <a:ext cx="864091" cy="985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9941" name="Text Box 4">
            <a:extLst>
              <a:ext uri="{FF2B5EF4-FFF2-40B4-BE49-F238E27FC236}">
                <a16:creationId xmlns:a16="http://schemas.microsoft.com/office/drawing/2014/main" xmlns="" id="{480FC082-4E34-5299-295E-F37BBDC726A6}"/>
              </a:ext>
            </a:extLst>
          </p:cNvPr>
          <p:cNvSpPr txBox="1">
            <a:spLocks noChangeArrowheads="1"/>
          </p:cNvSpPr>
          <p:nvPr/>
        </p:nvSpPr>
        <p:spPr bwMode="auto">
          <a:xfrm>
            <a:off x="2196072" y="256348"/>
            <a:ext cx="780850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spcAft>
                <a:spcPts val="14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E6E6E6"/>
                </a:solidFill>
                <a:latin typeface="Times New Roman" panose="02020603050405020304" pitchFamily="18" charset="0"/>
                <a:cs typeface="Tahoma" panose="020B0604030504040204" pitchFamily="34"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Tahoma" panose="020B0604030504040204" pitchFamily="34"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Tahoma" panose="020B0604030504040204" pitchFamily="34"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Tahoma" panose="020B0604030504040204" pitchFamily="34" charset="0"/>
              </a:defRPr>
            </a:lvl9pPr>
          </a:lstStyle>
          <a:p>
            <a:pPr eaLnBrk="1">
              <a:spcAft>
                <a:spcPct val="0"/>
              </a:spcAft>
              <a:buClrTx/>
              <a:buFontTx/>
              <a:buNone/>
            </a:pPr>
            <a:r>
              <a:rPr lang="fr-FR" altLang="fr-FR" sz="2177" b="1" i="1">
                <a:solidFill>
                  <a:srgbClr val="FF9966"/>
                </a:solidFill>
                <a:latin typeface="Arial" panose="020B0604020202020204" pitchFamily="34" charset="0"/>
              </a:rPr>
              <a:t>Comité du Lyonnais de Bridge</a:t>
            </a:r>
            <a:br>
              <a:rPr lang="fr-FR" altLang="fr-FR" sz="2177" b="1" i="1">
                <a:solidFill>
                  <a:srgbClr val="FF9966"/>
                </a:solidFill>
                <a:latin typeface="Arial" panose="020B0604020202020204" pitchFamily="34" charset="0"/>
              </a:rPr>
            </a:br>
            <a:r>
              <a:rPr lang="fr-FR" altLang="fr-FR" sz="2177" b="1" i="1">
                <a:solidFill>
                  <a:srgbClr val="FF9966"/>
                </a:solidFill>
                <a:latin typeface="Arial" panose="020B0604020202020204" pitchFamily="34" charset="0"/>
              </a:rPr>
              <a:t>Animateur Pédagogique Régional</a:t>
            </a:r>
          </a:p>
        </p:txBody>
      </p:sp>
      <p:pic>
        <p:nvPicPr>
          <p:cNvPr id="39942" name="Picture 5">
            <a:extLst>
              <a:ext uri="{FF2B5EF4-FFF2-40B4-BE49-F238E27FC236}">
                <a16:creationId xmlns:a16="http://schemas.microsoft.com/office/drawing/2014/main" xmlns="" id="{C8F900D9-ADD4-A0FD-394C-9A0A1BE6F0B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68732" y="456529"/>
            <a:ext cx="1347982" cy="12946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9943" name="Picture 6">
            <a:extLst>
              <a:ext uri="{FF2B5EF4-FFF2-40B4-BE49-F238E27FC236}">
                <a16:creationId xmlns:a16="http://schemas.microsoft.com/office/drawing/2014/main" xmlns="" id="{6FD32D17-6717-0D64-8441-5C10D6F60F4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5698" y="456529"/>
            <a:ext cx="1600008" cy="130765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9944" name="Text Box 7">
            <a:extLst>
              <a:ext uri="{FF2B5EF4-FFF2-40B4-BE49-F238E27FC236}">
                <a16:creationId xmlns:a16="http://schemas.microsoft.com/office/drawing/2014/main" xmlns="" id="{52FD6C42-4D3E-00EC-090E-8C8943AB4FD3}"/>
              </a:ext>
            </a:extLst>
          </p:cNvPr>
          <p:cNvSpPr txBox="1">
            <a:spLocks noChangeArrowheads="1"/>
          </p:cNvSpPr>
          <p:nvPr/>
        </p:nvSpPr>
        <p:spPr bwMode="auto">
          <a:xfrm>
            <a:off x="1882118" y="4408587"/>
            <a:ext cx="8122453" cy="8376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algn="ctr" eaLnBrk="1">
              <a:buSzPct val="100000"/>
            </a:pPr>
            <a:r>
              <a:rPr lang="fr-FR" altLang="fr-FR" sz="2540">
                <a:solidFill>
                  <a:srgbClr val="CCCCCC"/>
                </a:solidFill>
                <a:latin typeface="Times New Roman" panose="02020603050405020304" pitchFamily="18" charset="0"/>
                <a:cs typeface="Lucida Sans Unicode" panose="020B0602030504020204" pitchFamily="34" charset="0"/>
              </a:rPr>
              <a:t>	</a:t>
            </a:r>
            <a:r>
              <a:rPr lang="fr-FR" altLang="fr-FR" sz="5443">
                <a:latin typeface="Times New Roman" panose="02020603050405020304" pitchFamily="18" charset="0"/>
                <a:cs typeface="Lucida Sans Unicode" panose="020B0602030504020204" pitchFamily="34" charset="0"/>
              </a:rPr>
              <a:t> </a:t>
            </a:r>
            <a:r>
              <a:rPr lang="fr-FR" altLang="fr-FR" sz="2903">
                <a:latin typeface="Times New Roman" panose="02020603050405020304" pitchFamily="18" charset="0"/>
                <a:cs typeface="Lucida Sans Unicode" panose="020B0602030504020204" pitchFamily="34" charset="0"/>
              </a:rPr>
              <a:t>		</a:t>
            </a:r>
          </a:p>
        </p:txBody>
      </p:sp>
      <p:sp>
        <p:nvSpPr>
          <p:cNvPr id="39945" name="Text Box 7">
            <a:extLst>
              <a:ext uri="{FF2B5EF4-FFF2-40B4-BE49-F238E27FC236}">
                <a16:creationId xmlns:a16="http://schemas.microsoft.com/office/drawing/2014/main" xmlns="" id="{DC1E480E-AEC2-35D5-E278-670D917091C7}"/>
              </a:ext>
            </a:extLst>
          </p:cNvPr>
          <p:cNvSpPr txBox="1">
            <a:spLocks noChangeArrowheads="1"/>
          </p:cNvSpPr>
          <p:nvPr/>
        </p:nvSpPr>
        <p:spPr bwMode="auto">
          <a:xfrm>
            <a:off x="1748184" y="2028058"/>
            <a:ext cx="8724436" cy="43558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lvl1pPr marL="215900" indent="-214313">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bg1"/>
                </a:solidFill>
                <a:latin typeface="Calibri" panose="020F0502020204030204" pitchFamily="34" charset="0"/>
                <a:ea typeface="Microsoft YaHei" panose="020B0503020204020204" pitchFamily="34" charset="-122"/>
              </a:defRPr>
            </a:lvl9pPr>
          </a:lstStyle>
          <a:p>
            <a:pPr eaLnBrk="1">
              <a:buSzPct val="100000"/>
            </a:pPr>
            <a:r>
              <a:rPr lang="fr-FR" altLang="fr-FR" sz="3629">
                <a:solidFill>
                  <a:srgbClr val="FFFF00"/>
                </a:solidFill>
                <a:latin typeface="Times New Roman" panose="02020603050405020304" pitchFamily="18" charset="0"/>
                <a:cs typeface="Lucida Sans Unicode" panose="020B0602030504020204" pitchFamily="34" charset="0"/>
              </a:rPr>
              <a:t>Objectif Saison 2025-26 : </a:t>
            </a:r>
          </a:p>
          <a:p>
            <a:pPr eaLnBrk="1">
              <a:buSzPct val="100000"/>
            </a:pPr>
            <a:r>
              <a:rPr lang="fr-FR" altLang="fr-FR" sz="3629">
                <a:latin typeface="Times New Roman" panose="02020603050405020304" pitchFamily="18" charset="0"/>
                <a:cs typeface="Lucida Sans Unicode" panose="020B0602030504020204" pitchFamily="34" charset="0"/>
              </a:rPr>
              <a:t> - </a:t>
            </a:r>
            <a:r>
              <a:rPr lang="fr-FR" altLang="fr-FR" sz="2903">
                <a:latin typeface="Times New Roman" panose="02020603050405020304" pitchFamily="18" charset="0"/>
                <a:cs typeface="Lucida Sans Unicode" panose="020B0602030504020204" pitchFamily="34" charset="0"/>
              </a:rPr>
              <a:t>Organiser la session de formation au Monitorat</a:t>
            </a:r>
          </a:p>
          <a:p>
            <a:pPr eaLnBrk="1">
              <a:buSzPct val="100000"/>
            </a:pPr>
            <a:r>
              <a:rPr lang="fr-FR" altLang="fr-FR" sz="2903">
                <a:latin typeface="Times New Roman" panose="02020603050405020304" pitchFamily="18" charset="0"/>
                <a:cs typeface="Lucida Sans Unicode" panose="020B0602030504020204" pitchFamily="34" charset="0"/>
              </a:rPr>
              <a:t> - Quand ? Du lundi 16 février au vendredi 20 février 2026</a:t>
            </a:r>
          </a:p>
          <a:p>
            <a:pPr eaLnBrk="1">
              <a:buSzPct val="100000"/>
            </a:pPr>
            <a:r>
              <a:rPr lang="fr-FR" altLang="fr-FR" sz="2903">
                <a:latin typeface="Times New Roman" panose="02020603050405020304" pitchFamily="18" charset="0"/>
                <a:cs typeface="Lucida Sans Unicode" panose="020B0602030504020204" pitchFamily="34" charset="0"/>
              </a:rPr>
              <a:t> - Durée ? 8 heures par jour x 5 jours</a:t>
            </a:r>
          </a:p>
          <a:p>
            <a:pPr eaLnBrk="1">
              <a:buSzPct val="100000"/>
            </a:pPr>
            <a:r>
              <a:rPr lang="fr-FR" altLang="fr-FR" sz="2903">
                <a:latin typeface="Times New Roman" panose="02020603050405020304" pitchFamily="18" charset="0"/>
                <a:cs typeface="Lucida Sans Unicode" panose="020B0602030504020204" pitchFamily="34" charset="0"/>
              </a:rPr>
              <a:t> - Coût ? 300€ (formation + examen)</a:t>
            </a:r>
          </a:p>
          <a:p>
            <a:pPr eaLnBrk="1">
              <a:buSzPct val="100000"/>
            </a:pPr>
            <a:r>
              <a:rPr lang="fr-FR" altLang="fr-FR" sz="2903">
                <a:latin typeface="Times New Roman" panose="02020603050405020304" pitchFamily="18" charset="0"/>
                <a:cs typeface="Lucida Sans Unicode" panose="020B0602030504020204" pitchFamily="34" charset="0"/>
              </a:rPr>
              <a:t> - Lieu ? Maison du Bridge à Charbonnières</a:t>
            </a:r>
          </a:p>
          <a:p>
            <a:pPr eaLnBrk="1">
              <a:buSzPct val="100000"/>
            </a:pPr>
            <a:r>
              <a:rPr lang="fr-FR" altLang="fr-FR" sz="2903">
                <a:latin typeface="Times New Roman" panose="02020603050405020304" pitchFamily="18" charset="0"/>
                <a:cs typeface="Lucida Sans Unicode" panose="020B0602030504020204" pitchFamily="34" charset="0"/>
              </a:rPr>
              <a:t> - Nombre ? Mini 4 candidats et Maxi 10 candidats</a:t>
            </a:r>
          </a:p>
          <a:p>
            <a:pPr eaLnBrk="1">
              <a:buSzPct val="100000"/>
            </a:pPr>
            <a:endParaRPr lang="fr-FR" altLang="fr-FR" sz="2903">
              <a:latin typeface="Times New Roman" panose="02020603050405020304" pitchFamily="18" charset="0"/>
              <a:cs typeface="Lucida Sans Unicode" panose="020B0602030504020204" pitchFamily="34" charset="0"/>
            </a:endParaRPr>
          </a:p>
          <a:p>
            <a:pPr eaLnBrk="1">
              <a:buSzPct val="100000"/>
            </a:pPr>
            <a:r>
              <a:rPr lang="fr-FR" altLang="fr-FR" sz="3629">
                <a:latin typeface="Times New Roman" panose="02020603050405020304" pitchFamily="18" charset="0"/>
                <a:cs typeface="Lucida Sans Unicode" panose="020B0602030504020204" pitchFamily="34" charset="0"/>
              </a:rPr>
              <a:t> </a:t>
            </a:r>
          </a:p>
        </p:txBody>
      </p:sp>
    </p:spTree>
  </p:cSld>
  <p:clrMapOvr>
    <a:masterClrMapping/>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773669-CD6A-CAA0-AB9E-08828242E8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95AC2201-BC9D-4A7C-352D-BE53C9A1AFC7}"/>
              </a:ext>
            </a:extLst>
          </p:cNvPr>
          <p:cNvSpPr>
            <a:spLocks noGrp="1"/>
          </p:cNvSpPr>
          <p:nvPr>
            <p:ph type="ctrTitle"/>
          </p:nvPr>
        </p:nvSpPr>
        <p:spPr>
          <a:xfrm>
            <a:off x="1657077" y="1937856"/>
            <a:ext cx="6731913" cy="1585520"/>
          </a:xfrm>
        </p:spPr>
        <p:txBody>
          <a:bodyPr>
            <a:normAutofit/>
          </a:bodyPr>
          <a:lstStyle/>
          <a:p>
            <a:r>
              <a:rPr lang="fr-FR" sz="5400" b="1" dirty="0">
                <a:solidFill>
                  <a:srgbClr val="FF6600"/>
                </a:solidFill>
              </a:rPr>
              <a:t>7-Compétitions</a:t>
            </a:r>
            <a:endParaRPr lang="fr-FR" sz="6000" b="1" dirty="0">
              <a:solidFill>
                <a:srgbClr val="FF6600"/>
              </a:solidFill>
            </a:endParaRPr>
          </a:p>
        </p:txBody>
      </p:sp>
      <p:sp>
        <p:nvSpPr>
          <p:cNvPr id="3" name="Sous-titre 2">
            <a:extLst>
              <a:ext uri="{FF2B5EF4-FFF2-40B4-BE49-F238E27FC236}">
                <a16:creationId xmlns:a16="http://schemas.microsoft.com/office/drawing/2014/main" xmlns="" id="{CC2CD8E8-CFCD-E488-93B3-0AFBF1DD7F5B}"/>
              </a:ext>
            </a:extLst>
          </p:cNvPr>
          <p:cNvSpPr>
            <a:spLocks noGrp="1"/>
          </p:cNvSpPr>
          <p:nvPr>
            <p:ph type="subTitle" idx="1"/>
          </p:nvPr>
        </p:nvSpPr>
        <p:spPr>
          <a:xfrm>
            <a:off x="949403" y="5019651"/>
            <a:ext cx="7943317" cy="914400"/>
          </a:xfrm>
        </p:spPr>
        <p:txBody>
          <a:bodyPr>
            <a:normAutofit fontScale="77500" lnSpcReduction="20000"/>
          </a:bodyPr>
          <a:lstStyle/>
          <a:p>
            <a:pPr algn="ctr"/>
            <a:r>
              <a:rPr lang="fr-FR" sz="3600" b="1" dirty="0"/>
              <a:t>Godefroy de TESSIERES</a:t>
            </a:r>
          </a:p>
          <a:p>
            <a:pPr algn="ctr"/>
            <a:r>
              <a:rPr lang="fr-FR" sz="3600" b="1" dirty="0"/>
              <a:t>Jean-Yves TAUNAY</a:t>
            </a:r>
          </a:p>
        </p:txBody>
      </p:sp>
      <p:pic>
        <p:nvPicPr>
          <p:cNvPr id="5" name="Image 4">
            <a:extLst>
              <a:ext uri="{FF2B5EF4-FFF2-40B4-BE49-F238E27FC236}">
                <a16:creationId xmlns:a16="http://schemas.microsoft.com/office/drawing/2014/main" xmlns="" id="{2E48BE41-FBBF-F24B-95C1-994B0B3806F9}"/>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42ED3071-DC4C-7199-76D9-111735FECE87}"/>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1D331DE6-5987-5BF3-1F30-AECE937E362F}"/>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14924547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E0F1000-8C46-4DFB-8209-AB06AEC491F0}"/>
              </a:ext>
            </a:extLst>
          </p:cNvPr>
          <p:cNvSpPr>
            <a:spLocks noGrp="1"/>
          </p:cNvSpPr>
          <p:nvPr>
            <p:ph type="title"/>
          </p:nvPr>
        </p:nvSpPr>
        <p:spPr>
          <a:xfrm>
            <a:off x="252918" y="1123837"/>
            <a:ext cx="2923834" cy="4601183"/>
          </a:xfrm>
        </p:spPr>
        <p:txBody>
          <a:bodyPr/>
          <a:lstStyle/>
          <a:p>
            <a:pPr algn="ctr"/>
            <a:r>
              <a:rPr lang="fr-FR" b="1" u="sng" dirty="0"/>
              <a:t>Compétitions Comité</a:t>
            </a:r>
            <a:br>
              <a:rPr lang="fr-FR" b="1" u="sng" dirty="0"/>
            </a:br>
            <a:endParaRPr lang="fr-FR" b="1" u="sng" dirty="0"/>
          </a:p>
        </p:txBody>
      </p:sp>
      <p:pic>
        <p:nvPicPr>
          <p:cNvPr id="9" name="Image 8">
            <a:extLst>
              <a:ext uri="{FF2B5EF4-FFF2-40B4-BE49-F238E27FC236}">
                <a16:creationId xmlns:a16="http://schemas.microsoft.com/office/drawing/2014/main" xmlns="" id="{7BAA1801-BAE7-40A0-93A9-7D6E07C22CB5}"/>
              </a:ext>
            </a:extLst>
          </p:cNvPr>
          <p:cNvPicPr>
            <a:picLocks noChangeAspect="1"/>
          </p:cNvPicPr>
          <p:nvPr/>
        </p:nvPicPr>
        <p:blipFill>
          <a:blip r:embed="rId2"/>
          <a:stretch>
            <a:fillRect/>
          </a:stretch>
        </p:blipFill>
        <p:spPr>
          <a:xfrm>
            <a:off x="9783090" y="248437"/>
            <a:ext cx="1816455" cy="875400"/>
          </a:xfrm>
          <a:prstGeom prst="rect">
            <a:avLst/>
          </a:prstGeom>
        </p:spPr>
      </p:pic>
      <p:sp>
        <p:nvSpPr>
          <p:cNvPr id="3" name="Espace réservé du pied de page 2">
            <a:extLst>
              <a:ext uri="{FF2B5EF4-FFF2-40B4-BE49-F238E27FC236}">
                <a16:creationId xmlns:a16="http://schemas.microsoft.com/office/drawing/2014/main" xmlns="" id="{25620C97-7C77-3945-0678-0B0680888B11}"/>
              </a:ext>
            </a:extLst>
          </p:cNvPr>
          <p:cNvSpPr>
            <a:spLocks noGrp="1"/>
          </p:cNvSpPr>
          <p:nvPr>
            <p:ph type="ftr" sz="quarter" idx="11"/>
          </p:nvPr>
        </p:nvSpPr>
        <p:spPr/>
        <p:txBody>
          <a:bodyPr/>
          <a:lstStyle/>
          <a:p>
            <a:r>
              <a:rPr lang="en-US"/>
              <a:t>AG du 20/11/2025</a:t>
            </a:r>
            <a:endParaRPr lang="en-US" dirty="0"/>
          </a:p>
        </p:txBody>
      </p:sp>
      <p:sp>
        <p:nvSpPr>
          <p:cNvPr id="10" name="Ellipse 9">
            <a:extLst>
              <a:ext uri="{FF2B5EF4-FFF2-40B4-BE49-F238E27FC236}">
                <a16:creationId xmlns:a16="http://schemas.microsoft.com/office/drawing/2014/main" xmlns="" id="{CB3F92A2-4FDA-522F-0232-ABEF41599802}"/>
              </a:ext>
            </a:extLst>
          </p:cNvPr>
          <p:cNvSpPr/>
          <p:nvPr/>
        </p:nvSpPr>
        <p:spPr>
          <a:xfrm>
            <a:off x="3911852" y="1069492"/>
            <a:ext cx="7212724" cy="499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Ellipse 3">
            <a:extLst>
              <a:ext uri="{FF2B5EF4-FFF2-40B4-BE49-F238E27FC236}">
                <a16:creationId xmlns:a16="http://schemas.microsoft.com/office/drawing/2014/main" xmlns="" id="{4B9A3D0B-0621-5B1F-BE34-F5AE3A64130B}"/>
              </a:ext>
            </a:extLst>
          </p:cNvPr>
          <p:cNvSpPr/>
          <p:nvPr/>
        </p:nvSpPr>
        <p:spPr>
          <a:xfrm>
            <a:off x="3911852" y="5978171"/>
            <a:ext cx="7212724" cy="5270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xmlns="" id="{9B0843E7-9865-AAAA-E612-1FE6AF7E373F}"/>
              </a:ext>
            </a:extLst>
          </p:cNvPr>
          <p:cNvSpPr txBox="1"/>
          <p:nvPr/>
        </p:nvSpPr>
        <p:spPr>
          <a:xfrm>
            <a:off x="4480560" y="6018929"/>
            <a:ext cx="6974089" cy="369332"/>
          </a:xfrm>
          <a:prstGeom prst="rect">
            <a:avLst/>
          </a:prstGeom>
          <a:noFill/>
        </p:spPr>
        <p:txBody>
          <a:bodyPr wrap="square" rtlCol="0">
            <a:spAutoFit/>
          </a:bodyPr>
          <a:lstStyle/>
          <a:p>
            <a:pPr algn="ctr"/>
            <a:r>
              <a:rPr lang="fr-FR" b="1" dirty="0"/>
              <a:t>Les tournois du Critérium, toujours attractifs </a:t>
            </a:r>
          </a:p>
        </p:txBody>
      </p:sp>
      <p:pic>
        <p:nvPicPr>
          <p:cNvPr id="5" name="Image 4">
            <a:extLst>
              <a:ext uri="{FF2B5EF4-FFF2-40B4-BE49-F238E27FC236}">
                <a16:creationId xmlns:a16="http://schemas.microsoft.com/office/drawing/2014/main" xmlns="" id="{2B092B34-08E1-D019-8FE8-F38D530CF244}"/>
              </a:ext>
            </a:extLst>
          </p:cNvPr>
          <p:cNvPicPr>
            <a:picLocks noChangeAspect="1"/>
          </p:cNvPicPr>
          <p:nvPr/>
        </p:nvPicPr>
        <p:blipFill>
          <a:blip r:embed="rId3"/>
          <a:stretch>
            <a:fillRect/>
          </a:stretch>
        </p:blipFill>
        <p:spPr>
          <a:xfrm>
            <a:off x="3911852" y="1068213"/>
            <a:ext cx="7212724" cy="5006340"/>
          </a:xfrm>
          <a:prstGeom prst="rect">
            <a:avLst/>
          </a:prstGeom>
        </p:spPr>
      </p:pic>
    </p:spTree>
    <p:extLst>
      <p:ext uri="{BB962C8B-B14F-4D97-AF65-F5344CB8AC3E}">
        <p14:creationId xmlns:p14="http://schemas.microsoft.com/office/powerpoint/2010/main" xmlns="" val="17006277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E0F1000-8C46-4DFB-8209-AB06AEC491F0}"/>
              </a:ext>
            </a:extLst>
          </p:cNvPr>
          <p:cNvSpPr>
            <a:spLocks noGrp="1"/>
          </p:cNvSpPr>
          <p:nvPr>
            <p:ph type="title"/>
          </p:nvPr>
        </p:nvSpPr>
        <p:spPr>
          <a:xfrm>
            <a:off x="252918" y="1123837"/>
            <a:ext cx="2923834" cy="4601183"/>
          </a:xfrm>
        </p:spPr>
        <p:txBody>
          <a:bodyPr/>
          <a:lstStyle/>
          <a:p>
            <a:pPr algn="ctr"/>
            <a:r>
              <a:rPr lang="fr-FR" b="1" u="sng" dirty="0"/>
              <a:t>Compétitions Comité</a:t>
            </a:r>
            <a:br>
              <a:rPr lang="fr-FR" b="1" u="sng" dirty="0"/>
            </a:br>
            <a:endParaRPr lang="fr-FR" b="1" u="sng" dirty="0"/>
          </a:p>
        </p:txBody>
      </p:sp>
      <p:pic>
        <p:nvPicPr>
          <p:cNvPr id="9" name="Image 8">
            <a:extLst>
              <a:ext uri="{FF2B5EF4-FFF2-40B4-BE49-F238E27FC236}">
                <a16:creationId xmlns:a16="http://schemas.microsoft.com/office/drawing/2014/main" xmlns="" id="{7BAA1801-BAE7-40A0-93A9-7D6E07C22CB5}"/>
              </a:ext>
            </a:extLst>
          </p:cNvPr>
          <p:cNvPicPr>
            <a:picLocks noChangeAspect="1"/>
          </p:cNvPicPr>
          <p:nvPr/>
        </p:nvPicPr>
        <p:blipFill>
          <a:blip r:embed="rId2"/>
          <a:stretch>
            <a:fillRect/>
          </a:stretch>
        </p:blipFill>
        <p:spPr>
          <a:xfrm>
            <a:off x="9783090" y="248437"/>
            <a:ext cx="1816455" cy="875400"/>
          </a:xfrm>
          <a:prstGeom prst="rect">
            <a:avLst/>
          </a:prstGeom>
        </p:spPr>
      </p:pic>
      <p:sp>
        <p:nvSpPr>
          <p:cNvPr id="3" name="Espace réservé du pied de page 2">
            <a:extLst>
              <a:ext uri="{FF2B5EF4-FFF2-40B4-BE49-F238E27FC236}">
                <a16:creationId xmlns:a16="http://schemas.microsoft.com/office/drawing/2014/main" xmlns="" id="{25620C97-7C77-3945-0678-0B0680888B11}"/>
              </a:ext>
            </a:extLst>
          </p:cNvPr>
          <p:cNvSpPr>
            <a:spLocks noGrp="1"/>
          </p:cNvSpPr>
          <p:nvPr>
            <p:ph type="ftr" sz="quarter" idx="11"/>
          </p:nvPr>
        </p:nvSpPr>
        <p:spPr>
          <a:xfrm>
            <a:off x="3869268" y="6309054"/>
            <a:ext cx="5911517" cy="365125"/>
          </a:xfrm>
        </p:spPr>
        <p:txBody>
          <a:bodyPr/>
          <a:lstStyle/>
          <a:p>
            <a:r>
              <a:rPr lang="en-US"/>
              <a:t>AG du 20/11/2025</a:t>
            </a:r>
            <a:endParaRPr lang="en-US" dirty="0"/>
          </a:p>
        </p:txBody>
      </p:sp>
      <p:sp>
        <p:nvSpPr>
          <p:cNvPr id="10" name="Ellipse 9">
            <a:extLst>
              <a:ext uri="{FF2B5EF4-FFF2-40B4-BE49-F238E27FC236}">
                <a16:creationId xmlns:a16="http://schemas.microsoft.com/office/drawing/2014/main" xmlns="" id="{CB3F92A2-4FDA-522F-0232-ABEF41599802}"/>
              </a:ext>
            </a:extLst>
          </p:cNvPr>
          <p:cNvSpPr/>
          <p:nvPr/>
        </p:nvSpPr>
        <p:spPr>
          <a:xfrm>
            <a:off x="3911852" y="1069492"/>
            <a:ext cx="7212724" cy="499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Ellipse 3">
            <a:extLst>
              <a:ext uri="{FF2B5EF4-FFF2-40B4-BE49-F238E27FC236}">
                <a16:creationId xmlns:a16="http://schemas.microsoft.com/office/drawing/2014/main" xmlns="" id="{4B9A3D0B-0621-5B1F-BE34-F5AE3A64130B}"/>
              </a:ext>
            </a:extLst>
          </p:cNvPr>
          <p:cNvSpPr/>
          <p:nvPr/>
        </p:nvSpPr>
        <p:spPr>
          <a:xfrm>
            <a:off x="3886170" y="5186874"/>
            <a:ext cx="7212723" cy="98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xmlns="" id="{9B0843E7-9865-AAAA-E612-1FE6AF7E373F}"/>
              </a:ext>
            </a:extLst>
          </p:cNvPr>
          <p:cNvSpPr txBox="1"/>
          <p:nvPr/>
        </p:nvSpPr>
        <p:spPr>
          <a:xfrm>
            <a:off x="3802766" y="5353722"/>
            <a:ext cx="7212724" cy="646331"/>
          </a:xfrm>
          <a:prstGeom prst="rect">
            <a:avLst/>
          </a:prstGeom>
          <a:noFill/>
        </p:spPr>
        <p:txBody>
          <a:bodyPr wrap="square" rtlCol="0">
            <a:spAutoFit/>
          </a:bodyPr>
          <a:lstStyle/>
          <a:p>
            <a:pPr algn="ctr"/>
            <a:r>
              <a:rPr lang="fr-FR" dirty="0"/>
              <a:t>Un bon niveau de participation à conserver </a:t>
            </a:r>
          </a:p>
          <a:p>
            <a:pPr algn="ctr"/>
            <a:r>
              <a:rPr lang="fr-FR" dirty="0"/>
              <a:t>en 2025 2026</a:t>
            </a:r>
          </a:p>
        </p:txBody>
      </p:sp>
      <p:pic>
        <p:nvPicPr>
          <p:cNvPr id="5" name="Image 4">
            <a:extLst>
              <a:ext uri="{FF2B5EF4-FFF2-40B4-BE49-F238E27FC236}">
                <a16:creationId xmlns:a16="http://schemas.microsoft.com/office/drawing/2014/main" xmlns="" id="{3D6B2F6F-4F0D-FF42-A796-4ED32217B0D6}"/>
              </a:ext>
            </a:extLst>
          </p:cNvPr>
          <p:cNvPicPr>
            <a:picLocks noChangeAspect="1"/>
          </p:cNvPicPr>
          <p:nvPr/>
        </p:nvPicPr>
        <p:blipFill>
          <a:blip r:embed="rId3"/>
          <a:stretch>
            <a:fillRect/>
          </a:stretch>
        </p:blipFill>
        <p:spPr>
          <a:xfrm>
            <a:off x="3911852" y="1164308"/>
            <a:ext cx="7212722" cy="3855720"/>
          </a:xfrm>
          <a:prstGeom prst="rect">
            <a:avLst/>
          </a:prstGeom>
        </p:spPr>
      </p:pic>
    </p:spTree>
    <p:extLst>
      <p:ext uri="{BB962C8B-B14F-4D97-AF65-F5344CB8AC3E}">
        <p14:creationId xmlns:p14="http://schemas.microsoft.com/office/powerpoint/2010/main" xmlns="" val="12937872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E0F1000-8C46-4DFB-8209-AB06AEC491F0}"/>
              </a:ext>
            </a:extLst>
          </p:cNvPr>
          <p:cNvSpPr>
            <a:spLocks noGrp="1"/>
          </p:cNvSpPr>
          <p:nvPr>
            <p:ph type="title"/>
          </p:nvPr>
        </p:nvSpPr>
        <p:spPr>
          <a:xfrm>
            <a:off x="252918" y="1123837"/>
            <a:ext cx="2923834" cy="4601183"/>
          </a:xfrm>
        </p:spPr>
        <p:txBody>
          <a:bodyPr/>
          <a:lstStyle/>
          <a:p>
            <a:pPr algn="ctr"/>
            <a:r>
              <a:rPr lang="fr-FR" b="1" u="sng" dirty="0"/>
              <a:t>Compétitions Comité</a:t>
            </a:r>
            <a:br>
              <a:rPr lang="fr-FR" b="1" u="sng" dirty="0"/>
            </a:br>
            <a:endParaRPr lang="fr-FR" b="1" u="sng" dirty="0"/>
          </a:p>
        </p:txBody>
      </p:sp>
      <p:pic>
        <p:nvPicPr>
          <p:cNvPr id="9" name="Image 8">
            <a:extLst>
              <a:ext uri="{FF2B5EF4-FFF2-40B4-BE49-F238E27FC236}">
                <a16:creationId xmlns:a16="http://schemas.microsoft.com/office/drawing/2014/main" xmlns="" id="{7BAA1801-BAE7-40A0-93A9-7D6E07C22CB5}"/>
              </a:ext>
            </a:extLst>
          </p:cNvPr>
          <p:cNvPicPr>
            <a:picLocks noChangeAspect="1"/>
          </p:cNvPicPr>
          <p:nvPr/>
        </p:nvPicPr>
        <p:blipFill>
          <a:blip r:embed="rId2"/>
          <a:stretch>
            <a:fillRect/>
          </a:stretch>
        </p:blipFill>
        <p:spPr>
          <a:xfrm>
            <a:off x="9783090" y="248437"/>
            <a:ext cx="1816455" cy="875400"/>
          </a:xfrm>
          <a:prstGeom prst="rect">
            <a:avLst/>
          </a:prstGeom>
        </p:spPr>
      </p:pic>
      <p:sp>
        <p:nvSpPr>
          <p:cNvPr id="3" name="Espace réservé du pied de page 2">
            <a:extLst>
              <a:ext uri="{FF2B5EF4-FFF2-40B4-BE49-F238E27FC236}">
                <a16:creationId xmlns:a16="http://schemas.microsoft.com/office/drawing/2014/main" xmlns="" id="{25620C97-7C77-3945-0678-0B0680888B11}"/>
              </a:ext>
            </a:extLst>
          </p:cNvPr>
          <p:cNvSpPr>
            <a:spLocks noGrp="1"/>
          </p:cNvSpPr>
          <p:nvPr>
            <p:ph type="ftr" sz="quarter" idx="11"/>
          </p:nvPr>
        </p:nvSpPr>
        <p:spPr/>
        <p:txBody>
          <a:bodyPr/>
          <a:lstStyle/>
          <a:p>
            <a:r>
              <a:rPr lang="en-US"/>
              <a:t>AG du 20/11/2025</a:t>
            </a:r>
            <a:endParaRPr lang="en-US" dirty="0"/>
          </a:p>
        </p:txBody>
      </p:sp>
      <p:sp>
        <p:nvSpPr>
          <p:cNvPr id="5" name="ZoneTexte 4">
            <a:extLst>
              <a:ext uri="{FF2B5EF4-FFF2-40B4-BE49-F238E27FC236}">
                <a16:creationId xmlns:a16="http://schemas.microsoft.com/office/drawing/2014/main" xmlns="" id="{B089A7D6-88E8-1B77-827D-4CCBBAF329BD}"/>
              </a:ext>
            </a:extLst>
          </p:cNvPr>
          <p:cNvSpPr txBox="1"/>
          <p:nvPr/>
        </p:nvSpPr>
        <p:spPr>
          <a:xfrm>
            <a:off x="3389586" y="1545217"/>
            <a:ext cx="8549496" cy="4893647"/>
          </a:xfrm>
          <a:prstGeom prst="rect">
            <a:avLst/>
          </a:prstGeom>
          <a:noFill/>
        </p:spPr>
        <p:txBody>
          <a:bodyPr wrap="square" rtlCol="0">
            <a:spAutoFit/>
          </a:bodyPr>
          <a:lstStyle/>
          <a:p>
            <a:endParaRPr lang="fr-FR" sz="2400" dirty="0"/>
          </a:p>
          <a:p>
            <a:r>
              <a:rPr lang="fr-FR" sz="2400" dirty="0"/>
              <a:t>              	</a:t>
            </a:r>
            <a:r>
              <a:rPr lang="fr-FR" sz="2400" b="1" dirty="0"/>
              <a:t>En présentiel </a:t>
            </a:r>
          </a:p>
          <a:p>
            <a:r>
              <a:rPr lang="fr-FR" sz="2400" dirty="0"/>
              <a:t>			. </a:t>
            </a:r>
            <a:r>
              <a:rPr lang="fr-FR" sz="2400" b="1" dirty="0"/>
              <a:t>Caluire</a:t>
            </a:r>
          </a:p>
          <a:p>
            <a:r>
              <a:rPr lang="fr-FR" sz="2400" b="1" dirty="0"/>
              <a:t>			</a:t>
            </a:r>
            <a:r>
              <a:rPr lang="fr-FR" sz="2400" dirty="0"/>
              <a:t>.</a:t>
            </a:r>
            <a:r>
              <a:rPr lang="fr-FR" sz="2400" b="1" dirty="0"/>
              <a:t> Clubs de la Loire</a:t>
            </a:r>
            <a:endParaRPr lang="fr-FR" sz="2400" dirty="0"/>
          </a:p>
          <a:p>
            <a:r>
              <a:rPr lang="fr-FR" sz="2400" dirty="0"/>
              <a:t>			. </a:t>
            </a:r>
            <a:r>
              <a:rPr lang="fr-FR" sz="2400" b="1" dirty="0"/>
              <a:t>Rouge et Noir</a:t>
            </a:r>
            <a:endParaRPr lang="fr-FR" sz="2400" dirty="0"/>
          </a:p>
          <a:p>
            <a:r>
              <a:rPr lang="fr-FR" sz="2400" dirty="0"/>
              <a:t>				</a:t>
            </a:r>
          </a:p>
          <a:p>
            <a:r>
              <a:rPr lang="fr-FR" sz="2400" dirty="0"/>
              <a:t>		</a:t>
            </a:r>
            <a:r>
              <a:rPr lang="fr-FR" sz="2400" b="1" dirty="0"/>
              <a:t>Sur </a:t>
            </a:r>
            <a:r>
              <a:rPr lang="fr-FR" sz="2400" b="1" dirty="0" err="1"/>
              <a:t>RealBridge</a:t>
            </a:r>
            <a:r>
              <a:rPr lang="fr-FR" sz="2400" b="1" dirty="0"/>
              <a:t> (à partir de 20h)</a:t>
            </a:r>
          </a:p>
          <a:p>
            <a:r>
              <a:rPr lang="fr-FR" sz="2400" dirty="0"/>
              <a:t>			. </a:t>
            </a:r>
            <a:r>
              <a:rPr lang="fr-FR" sz="2400" b="1" dirty="0"/>
              <a:t>Caluire + R&amp;N + Roanne </a:t>
            </a:r>
            <a:r>
              <a:rPr lang="fr-FR" sz="2400" dirty="0"/>
              <a:t>: organisent à tour de rôle 		les « </a:t>
            </a:r>
            <a:r>
              <a:rPr lang="fr-FR" sz="2400" b="1" dirty="0"/>
              <a:t>mercredis du lyonnais » en Match par 4 </a:t>
            </a:r>
            <a:r>
              <a:rPr lang="fr-FR" sz="2400" dirty="0"/>
              <a:t>le </a:t>
            </a:r>
            <a:r>
              <a:rPr lang="fr-FR" sz="2400" b="1" dirty="0"/>
              <a:t>1</a:t>
            </a:r>
            <a:r>
              <a:rPr lang="fr-FR" sz="2400" b="1" baseline="30000" dirty="0"/>
              <a:t>er</a:t>
            </a:r>
            <a:r>
              <a:rPr lang="fr-FR" sz="2400" b="1" dirty="0"/>
              <a:t> mercredi 	</a:t>
            </a:r>
            <a:r>
              <a:rPr lang="fr-FR" sz="2400" dirty="0"/>
              <a:t>du mois	</a:t>
            </a:r>
          </a:p>
          <a:p>
            <a:r>
              <a:rPr lang="fr-FR" sz="2400" dirty="0"/>
              <a:t>               		. </a:t>
            </a:r>
            <a:r>
              <a:rPr lang="fr-FR" sz="2400" b="1" dirty="0"/>
              <a:t>Ecully + Monts d’Or </a:t>
            </a:r>
            <a:r>
              <a:rPr lang="fr-FR" sz="2400" dirty="0"/>
              <a:t>: organisent les</a:t>
            </a:r>
            <a:r>
              <a:rPr lang="fr-FR" sz="2400" b="1" dirty="0"/>
              <a:t> « jeudis du 	lyonnais ». Tournois Open et Espoir (IC&lt;=33) par paire</a:t>
            </a:r>
            <a:r>
              <a:rPr lang="fr-FR" sz="2400" dirty="0"/>
              <a:t> le </a:t>
            </a:r>
            <a:r>
              <a:rPr lang="fr-FR" sz="2400" b="1" dirty="0"/>
              <a:t>3</a:t>
            </a:r>
            <a:r>
              <a:rPr lang="fr-FR" sz="2400" b="1" baseline="30000" dirty="0"/>
              <a:t>ème</a:t>
            </a:r>
            <a:r>
              <a:rPr lang="fr-FR" sz="2400" b="1" dirty="0"/>
              <a:t> 	jeudi </a:t>
            </a:r>
            <a:r>
              <a:rPr lang="fr-FR" sz="2400" dirty="0"/>
              <a:t>du mois</a:t>
            </a:r>
          </a:p>
        </p:txBody>
      </p:sp>
      <p:cxnSp>
        <p:nvCxnSpPr>
          <p:cNvPr id="15" name="Connecteur droit avec flèche 14">
            <a:extLst>
              <a:ext uri="{FF2B5EF4-FFF2-40B4-BE49-F238E27FC236}">
                <a16:creationId xmlns:a16="http://schemas.microsoft.com/office/drawing/2014/main" xmlns="" id="{97A33997-F6B0-00F9-B708-8FCFEAA3F221}"/>
              </a:ext>
            </a:extLst>
          </p:cNvPr>
          <p:cNvCxnSpPr>
            <a:cxnSpLocks/>
          </p:cNvCxnSpPr>
          <p:nvPr/>
        </p:nvCxnSpPr>
        <p:spPr>
          <a:xfrm>
            <a:off x="3577606" y="2178269"/>
            <a:ext cx="5833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xmlns="" id="{758DAD5C-7EBC-3F4B-4C56-93866898CCDA}"/>
              </a:ext>
            </a:extLst>
          </p:cNvPr>
          <p:cNvCxnSpPr>
            <a:cxnSpLocks/>
          </p:cNvCxnSpPr>
          <p:nvPr/>
        </p:nvCxnSpPr>
        <p:spPr>
          <a:xfrm>
            <a:off x="3667602" y="4009699"/>
            <a:ext cx="5833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xmlns="" id="{70A09977-063A-F3BE-3FF3-054D95576237}"/>
              </a:ext>
            </a:extLst>
          </p:cNvPr>
          <p:cNvSpPr/>
          <p:nvPr/>
        </p:nvSpPr>
        <p:spPr>
          <a:xfrm>
            <a:off x="3959264" y="1031385"/>
            <a:ext cx="7220607" cy="718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Festivals de clubs - 2025 2026 -</a:t>
            </a:r>
          </a:p>
        </p:txBody>
      </p:sp>
    </p:spTree>
    <p:extLst>
      <p:ext uri="{BB962C8B-B14F-4D97-AF65-F5344CB8AC3E}">
        <p14:creationId xmlns:p14="http://schemas.microsoft.com/office/powerpoint/2010/main" xmlns="" val="18984674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7D6DCE-CCA8-C32A-20B5-EE6D6F12D44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76F7397-8A28-869F-99EA-3B7D17DA15D0}"/>
              </a:ext>
            </a:extLst>
          </p:cNvPr>
          <p:cNvSpPr>
            <a:spLocks noGrp="1"/>
          </p:cNvSpPr>
          <p:nvPr>
            <p:ph type="title"/>
          </p:nvPr>
        </p:nvSpPr>
        <p:spPr>
          <a:xfrm>
            <a:off x="234098" y="1031385"/>
            <a:ext cx="2923834" cy="4601183"/>
          </a:xfrm>
        </p:spPr>
        <p:txBody>
          <a:bodyPr/>
          <a:lstStyle/>
          <a:p>
            <a:pPr algn="ctr"/>
            <a:r>
              <a:rPr lang="fr-FR" b="1" u="sng" dirty="0"/>
              <a:t>Compétitions Comité</a:t>
            </a:r>
          </a:p>
        </p:txBody>
      </p:sp>
      <p:pic>
        <p:nvPicPr>
          <p:cNvPr id="9" name="Image 8">
            <a:extLst>
              <a:ext uri="{FF2B5EF4-FFF2-40B4-BE49-F238E27FC236}">
                <a16:creationId xmlns:a16="http://schemas.microsoft.com/office/drawing/2014/main" xmlns="" id="{1AC6C989-D0EA-2D4C-1D96-1BB326557400}"/>
              </a:ext>
            </a:extLst>
          </p:cNvPr>
          <p:cNvPicPr>
            <a:picLocks noChangeAspect="1"/>
          </p:cNvPicPr>
          <p:nvPr/>
        </p:nvPicPr>
        <p:blipFill>
          <a:blip r:embed="rId2"/>
          <a:stretch>
            <a:fillRect/>
          </a:stretch>
        </p:blipFill>
        <p:spPr>
          <a:xfrm>
            <a:off x="9783090" y="248437"/>
            <a:ext cx="1816455" cy="875400"/>
          </a:xfrm>
          <a:prstGeom prst="rect">
            <a:avLst/>
          </a:prstGeom>
        </p:spPr>
      </p:pic>
      <p:sp>
        <p:nvSpPr>
          <p:cNvPr id="3" name="Espace réservé du pied de page 2">
            <a:extLst>
              <a:ext uri="{FF2B5EF4-FFF2-40B4-BE49-F238E27FC236}">
                <a16:creationId xmlns:a16="http://schemas.microsoft.com/office/drawing/2014/main" xmlns="" id="{558EF649-8954-1CB5-EC0E-58C0BCA93797}"/>
              </a:ext>
            </a:extLst>
          </p:cNvPr>
          <p:cNvSpPr>
            <a:spLocks noGrp="1"/>
          </p:cNvSpPr>
          <p:nvPr>
            <p:ph type="ftr" sz="quarter" idx="11"/>
          </p:nvPr>
        </p:nvSpPr>
        <p:spPr/>
        <p:txBody>
          <a:bodyPr/>
          <a:lstStyle/>
          <a:p>
            <a:r>
              <a:rPr lang="en-US"/>
              <a:t>AG du 20/11/2025</a:t>
            </a:r>
            <a:endParaRPr lang="en-US" dirty="0"/>
          </a:p>
        </p:txBody>
      </p:sp>
      <p:sp>
        <p:nvSpPr>
          <p:cNvPr id="5" name="ZoneTexte 4">
            <a:extLst>
              <a:ext uri="{FF2B5EF4-FFF2-40B4-BE49-F238E27FC236}">
                <a16:creationId xmlns:a16="http://schemas.microsoft.com/office/drawing/2014/main" xmlns="" id="{1C10D8C7-A9BF-F235-75BB-5ACCF3BD9516}"/>
              </a:ext>
            </a:extLst>
          </p:cNvPr>
          <p:cNvSpPr txBox="1"/>
          <p:nvPr/>
        </p:nvSpPr>
        <p:spPr>
          <a:xfrm>
            <a:off x="3468413" y="1545217"/>
            <a:ext cx="8470669" cy="5632311"/>
          </a:xfrm>
          <a:prstGeom prst="rect">
            <a:avLst/>
          </a:prstGeom>
          <a:noFill/>
        </p:spPr>
        <p:txBody>
          <a:bodyPr wrap="square" rtlCol="0">
            <a:spAutoFit/>
          </a:bodyPr>
          <a:lstStyle/>
          <a:p>
            <a:endParaRPr lang="fr-FR" sz="2400" dirty="0"/>
          </a:p>
          <a:p>
            <a:r>
              <a:rPr lang="fr-FR" sz="2400" dirty="0"/>
              <a:t>		</a:t>
            </a:r>
            <a:r>
              <a:rPr lang="fr-FR" sz="2400" b="1" dirty="0"/>
              <a:t>Utilisation de </a:t>
            </a:r>
            <a:r>
              <a:rPr lang="fr-FR" sz="2400" b="1" dirty="0" err="1"/>
              <a:t>RealBridge</a:t>
            </a:r>
            <a:endParaRPr lang="fr-FR" sz="2400" b="1" dirty="0"/>
          </a:p>
          <a:p>
            <a:r>
              <a:rPr lang="fr-FR" sz="2400" dirty="0"/>
              <a:t>			- Soutien / accompagnement du Comité, si besoin </a:t>
            </a:r>
          </a:p>
          <a:p>
            <a:r>
              <a:rPr lang="fr-FR" sz="2400" dirty="0"/>
              <a:t>			à la demande des clubs, ou de joueurs</a:t>
            </a:r>
          </a:p>
          <a:p>
            <a:endParaRPr lang="fr-FR" sz="2400" dirty="0"/>
          </a:p>
          <a:p>
            <a:r>
              <a:rPr lang="fr-FR" sz="2400" dirty="0"/>
              <a:t>		</a:t>
            </a:r>
            <a:r>
              <a:rPr lang="fr-FR" sz="2400" b="1" dirty="0"/>
              <a:t>Rôle des moniteurs : </a:t>
            </a:r>
            <a:r>
              <a:rPr lang="fr-FR" sz="2400" dirty="0"/>
              <a:t>promotion des tournois en ligne					- Espoir et Initiation</a:t>
            </a:r>
          </a:p>
          <a:p>
            <a:r>
              <a:rPr lang="fr-FR" sz="2400" dirty="0"/>
              <a:t>			</a:t>
            </a:r>
          </a:p>
          <a:p>
            <a:r>
              <a:rPr lang="fr-FR" sz="2400" dirty="0"/>
              <a:t>              	</a:t>
            </a:r>
            <a:r>
              <a:rPr lang="fr-FR" sz="2400" b="1" dirty="0"/>
              <a:t>Le règlement des compétitions du Comité</a:t>
            </a:r>
          </a:p>
          <a:p>
            <a:r>
              <a:rPr lang="fr-FR" sz="2400" dirty="0"/>
              <a:t>			- Document disponible sur le site du Comité	</a:t>
            </a:r>
          </a:p>
          <a:p>
            <a:r>
              <a:rPr lang="fr-FR" sz="2400" dirty="0"/>
              <a:t>		</a:t>
            </a:r>
          </a:p>
          <a:p>
            <a:r>
              <a:rPr lang="fr-FR" sz="2400" dirty="0"/>
              <a:t>		 </a:t>
            </a:r>
            <a:r>
              <a:rPr lang="fr-FR" sz="2400" b="1" dirty="0"/>
              <a:t>Mise en ligne des résultats (Critérium, Simultanés,…)</a:t>
            </a:r>
          </a:p>
          <a:p>
            <a:r>
              <a:rPr lang="fr-FR" sz="2400" b="1" dirty="0"/>
              <a:t>		</a:t>
            </a:r>
            <a:endParaRPr lang="fr-FR" sz="2400" dirty="0"/>
          </a:p>
          <a:p>
            <a:r>
              <a:rPr lang="fr-FR" sz="2400" dirty="0"/>
              <a:t>			</a:t>
            </a:r>
          </a:p>
          <a:p>
            <a:r>
              <a:rPr lang="fr-FR" sz="2400" dirty="0"/>
              <a:t>		      				  </a:t>
            </a:r>
          </a:p>
        </p:txBody>
      </p:sp>
      <p:cxnSp>
        <p:nvCxnSpPr>
          <p:cNvPr id="15" name="Connecteur droit avec flèche 14">
            <a:extLst>
              <a:ext uri="{FF2B5EF4-FFF2-40B4-BE49-F238E27FC236}">
                <a16:creationId xmlns:a16="http://schemas.microsoft.com/office/drawing/2014/main" xmlns="" id="{8E2A0A58-1E13-E2CC-C367-BB15CF20746E}"/>
              </a:ext>
            </a:extLst>
          </p:cNvPr>
          <p:cNvCxnSpPr>
            <a:cxnSpLocks/>
          </p:cNvCxnSpPr>
          <p:nvPr/>
        </p:nvCxnSpPr>
        <p:spPr>
          <a:xfrm>
            <a:off x="3577606" y="2153331"/>
            <a:ext cx="5833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Connecteur droit avec flèche 3">
            <a:extLst>
              <a:ext uri="{FF2B5EF4-FFF2-40B4-BE49-F238E27FC236}">
                <a16:creationId xmlns:a16="http://schemas.microsoft.com/office/drawing/2014/main" xmlns="" id="{2522ED98-3A86-F4CC-0076-2D0A7B77C4B4}"/>
              </a:ext>
            </a:extLst>
          </p:cNvPr>
          <p:cNvCxnSpPr>
            <a:cxnSpLocks/>
          </p:cNvCxnSpPr>
          <p:nvPr/>
        </p:nvCxnSpPr>
        <p:spPr>
          <a:xfrm>
            <a:off x="3647958" y="4733095"/>
            <a:ext cx="5833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xmlns="" id="{ADB10C02-9207-17CE-977E-C1EF2BD52CA5}"/>
              </a:ext>
            </a:extLst>
          </p:cNvPr>
          <p:cNvSpPr/>
          <p:nvPr/>
        </p:nvSpPr>
        <p:spPr>
          <a:xfrm>
            <a:off x="3959264" y="1031385"/>
            <a:ext cx="7220607" cy="718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à disposition / à faire</a:t>
            </a:r>
          </a:p>
        </p:txBody>
      </p:sp>
      <p:cxnSp>
        <p:nvCxnSpPr>
          <p:cNvPr id="6" name="Connecteur droit avec flèche 5">
            <a:extLst>
              <a:ext uri="{FF2B5EF4-FFF2-40B4-BE49-F238E27FC236}">
                <a16:creationId xmlns:a16="http://schemas.microsoft.com/office/drawing/2014/main" xmlns="" id="{D7AA4126-B8D5-7E68-DCE9-A9C5A784167A}"/>
              </a:ext>
            </a:extLst>
          </p:cNvPr>
          <p:cNvCxnSpPr>
            <a:cxnSpLocks/>
          </p:cNvCxnSpPr>
          <p:nvPr/>
        </p:nvCxnSpPr>
        <p:spPr>
          <a:xfrm>
            <a:off x="3667602" y="5817237"/>
            <a:ext cx="5833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xmlns="" id="{0B305F0F-9C19-DC8F-6A07-18013E3AC35A}"/>
              </a:ext>
            </a:extLst>
          </p:cNvPr>
          <p:cNvCxnSpPr>
            <a:cxnSpLocks/>
          </p:cNvCxnSpPr>
          <p:nvPr/>
        </p:nvCxnSpPr>
        <p:spPr>
          <a:xfrm>
            <a:off x="3647958" y="3585891"/>
            <a:ext cx="5833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643248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9CC3C2B-22F1-9C1A-CE7B-1B29BBADB5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1EAB6A6-BE9E-C8CC-4B95-95D6CAC21CC2}"/>
              </a:ext>
            </a:extLst>
          </p:cNvPr>
          <p:cNvSpPr>
            <a:spLocks noGrp="1"/>
          </p:cNvSpPr>
          <p:nvPr>
            <p:ph type="ctrTitle"/>
          </p:nvPr>
        </p:nvSpPr>
        <p:spPr>
          <a:xfrm>
            <a:off x="1657077" y="1937856"/>
            <a:ext cx="6731913" cy="1585520"/>
          </a:xfrm>
        </p:spPr>
        <p:txBody>
          <a:bodyPr>
            <a:normAutofit/>
          </a:bodyPr>
          <a:lstStyle/>
          <a:p>
            <a:r>
              <a:rPr lang="fr-FR" sz="5400" b="1" dirty="0">
                <a:solidFill>
                  <a:srgbClr val="FF6600"/>
                </a:solidFill>
              </a:rPr>
              <a:t>8-Maison du Bridg</a:t>
            </a:r>
            <a:r>
              <a:rPr lang="fr-FR" sz="6000" b="1" dirty="0">
                <a:solidFill>
                  <a:srgbClr val="FF6600"/>
                </a:solidFill>
              </a:rPr>
              <a:t>e</a:t>
            </a:r>
          </a:p>
        </p:txBody>
      </p:sp>
      <p:sp>
        <p:nvSpPr>
          <p:cNvPr id="3" name="Sous-titre 2">
            <a:extLst>
              <a:ext uri="{FF2B5EF4-FFF2-40B4-BE49-F238E27FC236}">
                <a16:creationId xmlns:a16="http://schemas.microsoft.com/office/drawing/2014/main" xmlns="" id="{D16151B1-0FA9-D5AA-38F9-27C128D90EF9}"/>
              </a:ext>
            </a:extLst>
          </p:cNvPr>
          <p:cNvSpPr>
            <a:spLocks noGrp="1"/>
          </p:cNvSpPr>
          <p:nvPr>
            <p:ph type="subTitle" idx="1"/>
          </p:nvPr>
        </p:nvSpPr>
        <p:spPr>
          <a:xfrm>
            <a:off x="868119" y="5046561"/>
            <a:ext cx="7943317" cy="914400"/>
          </a:xfrm>
        </p:spPr>
        <p:txBody>
          <a:bodyPr>
            <a:normAutofit/>
          </a:bodyPr>
          <a:lstStyle/>
          <a:p>
            <a:pPr algn="ctr"/>
            <a:r>
              <a:rPr lang="fr-FR" sz="3600" b="1" dirty="0"/>
              <a:t>Xavier LEONARD</a:t>
            </a:r>
          </a:p>
        </p:txBody>
      </p:sp>
      <p:pic>
        <p:nvPicPr>
          <p:cNvPr id="5" name="Image 4">
            <a:extLst>
              <a:ext uri="{FF2B5EF4-FFF2-40B4-BE49-F238E27FC236}">
                <a16:creationId xmlns:a16="http://schemas.microsoft.com/office/drawing/2014/main" xmlns="" id="{D22B7EBC-EF5C-4261-E9C9-716B3DA931FA}"/>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C1E153AF-2801-4C68-F896-BEDB2EF24E92}"/>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95F0435B-9824-3B52-15A8-382EA60FC493}"/>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26742865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12AD106-DAC5-1DFA-F4AF-D9FB82591D57}"/>
              </a:ext>
            </a:extLst>
          </p:cNvPr>
          <p:cNvSpPr>
            <a:spLocks noGrp="1"/>
          </p:cNvSpPr>
          <p:nvPr>
            <p:ph type="title"/>
          </p:nvPr>
        </p:nvSpPr>
        <p:spPr/>
        <p:txBody>
          <a:bodyPr/>
          <a:lstStyle/>
          <a:p>
            <a:r>
              <a:rPr lang="fr-FR" dirty="0"/>
              <a:t>Faits marquants</a:t>
            </a:r>
          </a:p>
        </p:txBody>
      </p:sp>
      <p:sp>
        <p:nvSpPr>
          <p:cNvPr id="3" name="Espace réservé du contenu 2">
            <a:extLst>
              <a:ext uri="{FF2B5EF4-FFF2-40B4-BE49-F238E27FC236}">
                <a16:creationId xmlns:a16="http://schemas.microsoft.com/office/drawing/2014/main" xmlns="" id="{45796E1F-AFBF-B165-2A26-269984E0D38D}"/>
              </a:ext>
            </a:extLst>
          </p:cNvPr>
          <p:cNvSpPr>
            <a:spLocks noGrp="1"/>
          </p:cNvSpPr>
          <p:nvPr>
            <p:ph idx="1"/>
          </p:nvPr>
        </p:nvSpPr>
        <p:spPr/>
        <p:txBody>
          <a:bodyPr/>
          <a:lstStyle/>
          <a:p>
            <a:r>
              <a:rPr lang="fr-FR" dirty="0"/>
              <a:t>Maison du Bridge :</a:t>
            </a:r>
          </a:p>
          <a:p>
            <a:pPr lvl="1"/>
            <a:r>
              <a:rPr lang="fr-FR" dirty="0"/>
              <a:t>Achat d’un nouveau mobilier de terrasse</a:t>
            </a:r>
          </a:p>
          <a:p>
            <a:pPr lvl="1"/>
            <a:r>
              <a:rPr lang="fr-FR" dirty="0"/>
              <a:t>Programmation automatique de la Centrale de Traitement d’Air</a:t>
            </a:r>
          </a:p>
          <a:p>
            <a:pPr lvl="1"/>
            <a:r>
              <a:rPr lang="fr-FR" dirty="0"/>
              <a:t>Remise en état du réseau télévisions</a:t>
            </a:r>
          </a:p>
          <a:p>
            <a:pPr lvl="1"/>
            <a:r>
              <a:rPr lang="fr-FR" dirty="0"/>
              <a:t>Achat d’un portier vidéo</a:t>
            </a:r>
          </a:p>
          <a:p>
            <a:pPr lvl="1"/>
            <a:r>
              <a:rPr lang="fr-FR" dirty="0"/>
              <a:t>Nouveau mur des sponsors</a:t>
            </a:r>
          </a:p>
          <a:p>
            <a:pPr lvl="1">
              <a:buFont typeface="Wingdings" pitchFamily="2" charset="2"/>
              <a:buChar char="Ø"/>
            </a:pPr>
            <a:r>
              <a:rPr lang="fr-FR" dirty="0">
                <a:solidFill>
                  <a:srgbClr val="FF0000"/>
                </a:solidFill>
              </a:rPr>
              <a:t>Besoin d’un suivi régulier : un volontaire pour nous rejoindre serait le bienvenu</a:t>
            </a:r>
          </a:p>
          <a:p>
            <a:pPr>
              <a:buFont typeface="Arial" panose="020B0604020202020204" pitchFamily="34" charset="0"/>
              <a:buChar char="•"/>
            </a:pPr>
            <a:r>
              <a:rPr lang="fr-FR" dirty="0"/>
              <a:t>Commerces :</a:t>
            </a:r>
          </a:p>
          <a:p>
            <a:pPr lvl="1">
              <a:buFont typeface="Arial" panose="020B0604020202020204" pitchFamily="34" charset="0"/>
              <a:buChar char="•"/>
            </a:pPr>
            <a:r>
              <a:rPr lang="fr-FR" dirty="0"/>
              <a:t>Réouverture cet été du restaurant : Le 7</a:t>
            </a:r>
          </a:p>
          <a:p>
            <a:pPr lvl="1">
              <a:buFont typeface="Arial" panose="020B0604020202020204" pitchFamily="34" charset="0"/>
              <a:buChar char="•"/>
            </a:pPr>
            <a:r>
              <a:rPr lang="fr-FR" dirty="0"/>
              <a:t>Fermeture définitive de </a:t>
            </a:r>
            <a:r>
              <a:rPr lang="fr-FR" dirty="0" err="1"/>
              <a:t>Cellerier</a:t>
            </a:r>
            <a:r>
              <a:rPr lang="fr-FR" dirty="0"/>
              <a:t> le 30/09</a:t>
            </a:r>
          </a:p>
          <a:p>
            <a:pPr lvl="1">
              <a:buFont typeface="Arial" panose="020B0604020202020204" pitchFamily="34" charset="0"/>
              <a:buChar char="•"/>
            </a:pPr>
            <a:r>
              <a:rPr lang="fr-FR" dirty="0"/>
              <a:t>Plan de sauvegarde en cours sur une enseigne</a:t>
            </a:r>
          </a:p>
          <a:p>
            <a:pPr>
              <a:buFont typeface="Arial" panose="020B0604020202020204" pitchFamily="34" charset="0"/>
              <a:buChar char="•"/>
            </a:pPr>
            <a:r>
              <a:rPr lang="fr-FR" dirty="0"/>
              <a:t>Métropole et commune :</a:t>
            </a:r>
          </a:p>
          <a:p>
            <a:pPr lvl="1">
              <a:buFont typeface="Arial" panose="020B0604020202020204" pitchFamily="34" charset="0"/>
              <a:buChar char="•"/>
            </a:pPr>
            <a:r>
              <a:rPr lang="fr-FR" dirty="0"/>
              <a:t>Des travaux qui s’éternisent … fin prévue au mieux fin 2026</a:t>
            </a:r>
          </a:p>
          <a:p>
            <a:pPr lvl="1">
              <a:buFont typeface="Arial" panose="020B0604020202020204" pitchFamily="34" charset="0"/>
              <a:buChar char="•"/>
            </a:pPr>
            <a:r>
              <a:rPr lang="fr-FR" dirty="0"/>
              <a:t>Un ras le bol des riverains et des commerces sur le stationnement</a:t>
            </a:r>
          </a:p>
          <a:p>
            <a:pPr marL="0" indent="0">
              <a:buNone/>
            </a:pPr>
            <a:endParaRPr lang="fr-FR" b="1" dirty="0"/>
          </a:p>
        </p:txBody>
      </p:sp>
      <p:sp>
        <p:nvSpPr>
          <p:cNvPr id="4" name="Espace réservé du pied de page 3">
            <a:extLst>
              <a:ext uri="{FF2B5EF4-FFF2-40B4-BE49-F238E27FC236}">
                <a16:creationId xmlns:a16="http://schemas.microsoft.com/office/drawing/2014/main" xmlns="" id="{7DACD81F-145F-73ED-F7A0-13B7827E1480}"/>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Tree>
    <p:extLst>
      <p:ext uri="{BB962C8B-B14F-4D97-AF65-F5344CB8AC3E}">
        <p14:creationId xmlns:p14="http://schemas.microsoft.com/office/powerpoint/2010/main" xmlns="" val="83305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9B8CE346-CBB9-635C-C768-480CCEBC68F8}"/>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
        <p:nvSpPr>
          <p:cNvPr id="6" name="ZoneTexte 5">
            <a:extLst>
              <a:ext uri="{FF2B5EF4-FFF2-40B4-BE49-F238E27FC236}">
                <a16:creationId xmlns:a16="http://schemas.microsoft.com/office/drawing/2014/main" xmlns="" id="{578708DA-538F-CDE1-80DA-6120F57BD766}"/>
              </a:ext>
            </a:extLst>
          </p:cNvPr>
          <p:cNvSpPr txBox="1"/>
          <p:nvPr/>
        </p:nvSpPr>
        <p:spPr>
          <a:xfrm>
            <a:off x="77002" y="865508"/>
            <a:ext cx="12114998" cy="5078313"/>
          </a:xfrm>
          <a:prstGeom prst="rect">
            <a:avLst/>
          </a:prstGeom>
          <a:noFill/>
        </p:spPr>
        <p:txBody>
          <a:bodyPr wrap="square">
            <a:spAutoFit/>
          </a:bodyPr>
          <a:lstStyle/>
          <a:p>
            <a:pPr>
              <a:buNone/>
            </a:pPr>
            <a:r>
              <a:rPr lang="fr-FR" dirty="0">
                <a:latin typeface="Times New Roman" panose="02020603050405020304" pitchFamily="18" charset="0"/>
                <a:ea typeface="Times New Roman" panose="02020603050405020304" pitchFamily="18" charset="0"/>
              </a:rPr>
              <a:t>Didier </a:t>
            </a:r>
            <a:r>
              <a:rPr lang="fr-FR" dirty="0" err="1">
                <a:latin typeface="Times New Roman" panose="02020603050405020304" pitchFamily="18" charset="0"/>
                <a:ea typeface="Times New Roman" panose="02020603050405020304" pitchFamily="18" charset="0"/>
              </a:rPr>
              <a:t>Monvernay</a:t>
            </a:r>
            <a:r>
              <a:rPr lang="fr-FR" dirty="0">
                <a:latin typeface="Times New Roman" panose="02020603050405020304" pitchFamily="18" charset="0"/>
                <a:ea typeface="Times New Roman" panose="02020603050405020304" pitchFamily="18" charset="0"/>
              </a:rPr>
              <a:t>, APR démissionnaire, a gentiment accepté de rester en place le temps que nous lui trouvions un remplaçant. </a:t>
            </a:r>
          </a:p>
          <a:p>
            <a:pPr>
              <a:buNone/>
            </a:pPr>
            <a:r>
              <a:rPr lang="fr-FR" dirty="0">
                <a:latin typeface="Times New Roman" panose="02020603050405020304" pitchFamily="18" charset="0"/>
                <a:ea typeface="Times New Roman" panose="02020603050405020304" pitchFamily="18" charset="0"/>
              </a:rPr>
              <a:t>Je considère que l’enseignement est, actuellement, notre point faible. Je vais donc convoquer les « Assises de l’Enseignement » et proposer aux Maitres Assistants et Professeur un mode de fonctionnement qui permette d’améliorer ce secteur.</a:t>
            </a:r>
          </a:p>
          <a:p>
            <a:pPr>
              <a:buNone/>
            </a:pPr>
            <a:endParaRPr lang="fr-FR" dirty="0">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Nous avons, avec succès, créé les Entrainements du Comité. Nous allons continuer en proposant des « Ateliers du jeu de la carte » pendant le trimestre prochain. En face du mort et en flanc, tout le monde pourra faire de réels progrès.</a:t>
            </a:r>
          </a:p>
          <a:p>
            <a:pPr>
              <a:buNone/>
            </a:pPr>
            <a:r>
              <a:rPr lang="fr-FR" sz="1800" dirty="0">
                <a:effectLst/>
                <a:latin typeface="Times New Roman" panose="02020603050405020304" pitchFamily="18" charset="0"/>
                <a:ea typeface="Times New Roman" panose="02020603050405020304" pitchFamily="18" charset="0"/>
              </a:rPr>
              <a:t>De nouvelles compétitions ont vu le jour, certaines, comme la Coupe du Lyonnais, avec un succès retentissant. </a:t>
            </a:r>
          </a:p>
          <a:p>
            <a:pPr>
              <a:buNone/>
            </a:pPr>
            <a:r>
              <a:rPr lang="fr-FR" sz="1800" dirty="0">
                <a:effectLst/>
                <a:latin typeface="Times New Roman" panose="02020603050405020304" pitchFamily="18" charset="0"/>
                <a:ea typeface="Times New Roman" panose="02020603050405020304" pitchFamily="18" charset="0"/>
              </a:rPr>
              <a:t>Deux nouveaux arbitres ont été nommés récemment, Jean-Baptiste Lainé et Estéban Vallet. Ils viennent renforcer une équipe qui en avait bien besoin. </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 Bravo à tous nos champions, particulièrement aux Dames championnes de France en Expert x 4.</a:t>
            </a:r>
          </a:p>
          <a:p>
            <a:pPr>
              <a:buNone/>
            </a:pPr>
            <a:r>
              <a:rPr lang="fr-FR" sz="1800" dirty="0">
                <a:effectLst/>
                <a:latin typeface="Times New Roman" panose="02020603050405020304" pitchFamily="18" charset="0"/>
                <a:ea typeface="Times New Roman" panose="02020603050405020304" pitchFamily="18" charset="0"/>
              </a:rPr>
              <a:t> Enfin, je voudrais terminer ce rapport moral en rendant un hommage particulièrement vibrant à tous les Bénévoles qui œuvrent tout au long de l’année pour vous faciliter la vie, tenir la Buvette, remplir des missions ponctuelles et faire en sorte que nous puissions fonctionner sans augmenter considérablement les tarifs.</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 Je vous remercie de votre confiance et je nous souhaite le meilleur pour le prochain exercice.</a:t>
            </a:r>
          </a:p>
          <a:p>
            <a:pPr>
              <a:buNone/>
            </a:pPr>
            <a:endParaRPr lang="fr-FR" sz="1800" dirty="0">
              <a:effectLst/>
              <a:latin typeface="Times New Roman" panose="02020603050405020304" pitchFamily="18"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Bridgesquement</a:t>
            </a:r>
            <a:r>
              <a:rPr lang="fr-FR" sz="1800" dirty="0">
                <a:effectLst/>
                <a:latin typeface="Times New Roman" panose="02020603050405020304" pitchFamily="18" charset="0"/>
                <a:ea typeface="Times New Roman" panose="02020603050405020304" pitchFamily="18" charset="0"/>
              </a:rPr>
              <a:t> vôtre.</a:t>
            </a:r>
          </a:p>
        </p:txBody>
      </p:sp>
    </p:spTree>
    <p:extLst>
      <p:ext uri="{BB962C8B-B14F-4D97-AF65-F5344CB8AC3E}">
        <p14:creationId xmlns:p14="http://schemas.microsoft.com/office/powerpoint/2010/main" xmlns="" val="23516299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253640-67C7-3C12-6102-DA0C4F22463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C348A9D-A5DB-3961-8F4C-87FB4B02E4C5}"/>
              </a:ext>
            </a:extLst>
          </p:cNvPr>
          <p:cNvSpPr>
            <a:spLocks noGrp="1"/>
          </p:cNvSpPr>
          <p:nvPr>
            <p:ph type="title"/>
          </p:nvPr>
        </p:nvSpPr>
        <p:spPr/>
        <p:txBody>
          <a:bodyPr/>
          <a:lstStyle/>
          <a:p>
            <a:r>
              <a:rPr lang="fr-FR" dirty="0"/>
              <a:t>Perspectives</a:t>
            </a:r>
          </a:p>
        </p:txBody>
      </p:sp>
      <p:sp>
        <p:nvSpPr>
          <p:cNvPr id="3" name="Espace réservé du contenu 2">
            <a:extLst>
              <a:ext uri="{FF2B5EF4-FFF2-40B4-BE49-F238E27FC236}">
                <a16:creationId xmlns:a16="http://schemas.microsoft.com/office/drawing/2014/main" xmlns="" id="{79E9BB58-1EA9-A9FF-B53D-C7686AB339AA}"/>
              </a:ext>
            </a:extLst>
          </p:cNvPr>
          <p:cNvSpPr>
            <a:spLocks noGrp="1"/>
          </p:cNvSpPr>
          <p:nvPr>
            <p:ph idx="1"/>
          </p:nvPr>
        </p:nvSpPr>
        <p:spPr/>
        <p:txBody>
          <a:bodyPr/>
          <a:lstStyle/>
          <a:p>
            <a:r>
              <a:rPr lang="fr-FR" dirty="0"/>
              <a:t>Maison du Bridge :</a:t>
            </a:r>
          </a:p>
          <a:p>
            <a:pPr lvl="1"/>
            <a:r>
              <a:rPr lang="fr-FR" dirty="0"/>
              <a:t>Vieillissement prématuré de certains équipements</a:t>
            </a:r>
          </a:p>
          <a:p>
            <a:pPr lvl="1"/>
            <a:r>
              <a:rPr lang="fr-FR" dirty="0"/>
              <a:t>Augmentation inquiétante des charges de copropriété : dégradations, usure prématurée, ...</a:t>
            </a:r>
          </a:p>
          <a:p>
            <a:pPr lvl="1">
              <a:buFont typeface="Wingdings" pitchFamily="2" charset="2"/>
              <a:buChar char="Ø"/>
            </a:pPr>
            <a:r>
              <a:rPr lang="fr-FR" dirty="0">
                <a:solidFill>
                  <a:srgbClr val="FF0000"/>
                </a:solidFill>
              </a:rPr>
              <a:t>Besoin d’un suivi régulier et d’une présence permanente dans les réunions de copropriété</a:t>
            </a:r>
          </a:p>
          <a:p>
            <a:pPr>
              <a:buFont typeface="Arial" panose="020B0604020202020204" pitchFamily="34" charset="0"/>
              <a:buChar char="•"/>
            </a:pPr>
            <a:r>
              <a:rPr lang="fr-FR" dirty="0"/>
              <a:t>Copropriété :</a:t>
            </a:r>
          </a:p>
          <a:p>
            <a:pPr lvl="1">
              <a:buFont typeface="Arial" panose="020B0604020202020204" pitchFamily="34" charset="0"/>
              <a:buChar char="•"/>
            </a:pPr>
            <a:r>
              <a:rPr lang="fr-FR" dirty="0"/>
              <a:t>Des bruits récurrents sur le modèle économique des Halles</a:t>
            </a:r>
          </a:p>
          <a:p>
            <a:pPr lvl="1">
              <a:buFont typeface="Arial" panose="020B0604020202020204" pitchFamily="34" charset="0"/>
              <a:buChar char="•"/>
            </a:pPr>
            <a:r>
              <a:rPr lang="fr-FR" dirty="0"/>
              <a:t>Sous-utilisation du parking … il est vrai que 6 € la journée … c’est cher par rapport aux tarifs dans toute la métropole …</a:t>
            </a:r>
          </a:p>
          <a:p>
            <a:pPr>
              <a:buFont typeface="Arial" panose="020B0604020202020204" pitchFamily="34" charset="0"/>
              <a:buChar char="•"/>
            </a:pPr>
            <a:r>
              <a:rPr lang="fr-FR" dirty="0"/>
              <a:t>Pistes de réflexion :</a:t>
            </a:r>
          </a:p>
          <a:p>
            <a:pPr lvl="1">
              <a:buFont typeface="Arial" panose="020B0604020202020204" pitchFamily="34" charset="0"/>
              <a:buChar char="•"/>
            </a:pPr>
            <a:r>
              <a:rPr lang="fr-FR" dirty="0"/>
              <a:t>Location de la toiture à des opérateurs téléphoniques</a:t>
            </a:r>
          </a:p>
          <a:p>
            <a:pPr lvl="1">
              <a:buFont typeface="Arial" panose="020B0604020202020204" pitchFamily="34" charset="0"/>
              <a:buChar char="•"/>
            </a:pPr>
            <a:r>
              <a:rPr lang="fr-FR" dirty="0"/>
              <a:t>Mise en place de panneaux solaires … une obligation bientôt pour un ERP</a:t>
            </a:r>
          </a:p>
          <a:p>
            <a:pPr marL="0" indent="0">
              <a:buNone/>
            </a:pPr>
            <a:endParaRPr lang="fr-FR" b="1" dirty="0"/>
          </a:p>
        </p:txBody>
      </p:sp>
      <p:sp>
        <p:nvSpPr>
          <p:cNvPr id="4" name="Espace réservé du pied de page 3">
            <a:extLst>
              <a:ext uri="{FF2B5EF4-FFF2-40B4-BE49-F238E27FC236}">
                <a16:creationId xmlns:a16="http://schemas.microsoft.com/office/drawing/2014/main" xmlns="" id="{04F964AB-C457-80D5-4A2C-1D88D868D27D}"/>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Tree>
    <p:extLst>
      <p:ext uri="{BB962C8B-B14F-4D97-AF65-F5344CB8AC3E}">
        <p14:creationId xmlns:p14="http://schemas.microsoft.com/office/powerpoint/2010/main" xmlns="" val="3917001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43EB4C-E597-FA1B-EDA8-02CDB8DDC6B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7EFC176-11A7-8CBC-F356-63E49CFA4D38}"/>
              </a:ext>
            </a:extLst>
          </p:cNvPr>
          <p:cNvSpPr>
            <a:spLocks noGrp="1"/>
          </p:cNvSpPr>
          <p:nvPr>
            <p:ph type="title"/>
          </p:nvPr>
        </p:nvSpPr>
        <p:spPr/>
        <p:txBody>
          <a:bodyPr/>
          <a:lstStyle/>
          <a:p>
            <a:r>
              <a:rPr lang="fr-FR" dirty="0"/>
              <a:t>Bénévoles</a:t>
            </a:r>
          </a:p>
        </p:txBody>
      </p:sp>
      <p:sp>
        <p:nvSpPr>
          <p:cNvPr id="3" name="Espace réservé du contenu 2">
            <a:extLst>
              <a:ext uri="{FF2B5EF4-FFF2-40B4-BE49-F238E27FC236}">
                <a16:creationId xmlns:a16="http://schemas.microsoft.com/office/drawing/2014/main" xmlns="" id="{9483626A-7AC1-EBEE-488C-618974E7F94A}"/>
              </a:ext>
            </a:extLst>
          </p:cNvPr>
          <p:cNvSpPr>
            <a:spLocks noGrp="1"/>
          </p:cNvSpPr>
          <p:nvPr>
            <p:ph idx="1"/>
          </p:nvPr>
        </p:nvSpPr>
        <p:spPr/>
        <p:txBody>
          <a:bodyPr/>
          <a:lstStyle/>
          <a:p>
            <a:pPr marL="0" indent="0">
              <a:buNone/>
            </a:pPr>
            <a:r>
              <a:rPr lang="fr-FR" sz="2400" b="1" dirty="0"/>
              <a:t>Un grand merci à tous les bénévoles qui participent au fonctionnement de la Maison du Bridge : buvette, DUP, …</a:t>
            </a:r>
          </a:p>
          <a:p>
            <a:pPr marL="0" indent="0">
              <a:buNone/>
            </a:pPr>
            <a:endParaRPr lang="fr-FR" sz="2400" b="1" dirty="0"/>
          </a:p>
          <a:p>
            <a:pPr marL="0" indent="0">
              <a:buNone/>
            </a:pPr>
            <a:r>
              <a:rPr lang="fr-FR" sz="2400" b="1" dirty="0"/>
              <a:t>Passez le message et aidez-nous à recruter !</a:t>
            </a:r>
          </a:p>
          <a:p>
            <a:pPr marL="502920" lvl="1" indent="0">
              <a:buNone/>
            </a:pPr>
            <a:endParaRPr lang="fr-FR" b="1" dirty="0"/>
          </a:p>
        </p:txBody>
      </p:sp>
      <p:sp>
        <p:nvSpPr>
          <p:cNvPr id="4" name="Espace réservé du pied de page 3">
            <a:extLst>
              <a:ext uri="{FF2B5EF4-FFF2-40B4-BE49-F238E27FC236}">
                <a16:creationId xmlns:a16="http://schemas.microsoft.com/office/drawing/2014/main" xmlns="" id="{70BEABD9-D06F-64F0-29A9-1D5321D5930D}"/>
              </a:ext>
            </a:extLst>
          </p:cNvPr>
          <p:cNvSpPr>
            <a:spLocks noGrp="1"/>
          </p:cNvSpPr>
          <p:nvPr>
            <p:ph type="ftr" sz="quarter" idx="11"/>
          </p:nvPr>
        </p:nvSpPr>
        <p:spPr/>
        <p:txBody>
          <a:bodyPr/>
          <a:lstStyle/>
          <a:p>
            <a:r>
              <a:rPr lang="en-US" dirty="0">
                <a:solidFill>
                  <a:schemeClr val="tx1"/>
                </a:solidFill>
              </a:rPr>
              <a:t>AG du 20/11/2025</a:t>
            </a:r>
          </a:p>
          <a:p>
            <a:endParaRPr lang="en-US" dirty="0"/>
          </a:p>
        </p:txBody>
      </p:sp>
    </p:spTree>
    <p:extLst>
      <p:ext uri="{BB962C8B-B14F-4D97-AF65-F5344CB8AC3E}">
        <p14:creationId xmlns:p14="http://schemas.microsoft.com/office/powerpoint/2010/main" xmlns="" val="1114299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B1BAB0-09E2-5396-4166-FA26440BDB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4D6AA15-8672-0627-0FAB-DF2E4DBB5AFB}"/>
              </a:ext>
            </a:extLst>
          </p:cNvPr>
          <p:cNvSpPr>
            <a:spLocks noGrp="1"/>
          </p:cNvSpPr>
          <p:nvPr>
            <p:ph type="ctrTitle"/>
          </p:nvPr>
        </p:nvSpPr>
        <p:spPr>
          <a:xfrm>
            <a:off x="1657077" y="1937856"/>
            <a:ext cx="6731913" cy="1585520"/>
          </a:xfrm>
        </p:spPr>
        <p:txBody>
          <a:bodyPr>
            <a:normAutofit/>
          </a:bodyPr>
          <a:lstStyle/>
          <a:p>
            <a:r>
              <a:rPr lang="fr-FR" sz="4000" b="1" dirty="0">
                <a:solidFill>
                  <a:srgbClr val="FF6600"/>
                </a:solidFill>
              </a:rPr>
              <a:t>9-Communication - Sponsoring</a:t>
            </a:r>
            <a:endParaRPr lang="fr-FR" sz="4400" b="1" dirty="0">
              <a:solidFill>
                <a:srgbClr val="FF6600"/>
              </a:solidFill>
            </a:endParaRPr>
          </a:p>
        </p:txBody>
      </p:sp>
      <p:sp>
        <p:nvSpPr>
          <p:cNvPr id="3" name="Sous-titre 2">
            <a:extLst>
              <a:ext uri="{FF2B5EF4-FFF2-40B4-BE49-F238E27FC236}">
                <a16:creationId xmlns:a16="http://schemas.microsoft.com/office/drawing/2014/main" xmlns="" id="{856E0DEF-A58F-3B0D-044B-166D6B56E8FE}"/>
              </a:ext>
            </a:extLst>
          </p:cNvPr>
          <p:cNvSpPr>
            <a:spLocks noGrp="1"/>
          </p:cNvSpPr>
          <p:nvPr>
            <p:ph type="subTitle" idx="1"/>
          </p:nvPr>
        </p:nvSpPr>
        <p:spPr>
          <a:xfrm>
            <a:off x="868119" y="5046561"/>
            <a:ext cx="7943317" cy="914400"/>
          </a:xfrm>
        </p:spPr>
        <p:txBody>
          <a:bodyPr>
            <a:normAutofit fontScale="77500" lnSpcReduction="20000"/>
          </a:bodyPr>
          <a:lstStyle/>
          <a:p>
            <a:pPr algn="ctr"/>
            <a:r>
              <a:rPr lang="fr-FR" sz="3600" b="1" dirty="0"/>
              <a:t>Alexandra du MESNIL du BUISSON</a:t>
            </a:r>
          </a:p>
          <a:p>
            <a:pPr algn="ctr"/>
            <a:r>
              <a:rPr lang="fr-FR" sz="3600" b="1" dirty="0"/>
              <a:t>Roland VALGELATA</a:t>
            </a:r>
          </a:p>
        </p:txBody>
      </p:sp>
      <p:pic>
        <p:nvPicPr>
          <p:cNvPr id="5" name="Image 4">
            <a:extLst>
              <a:ext uri="{FF2B5EF4-FFF2-40B4-BE49-F238E27FC236}">
                <a16:creationId xmlns:a16="http://schemas.microsoft.com/office/drawing/2014/main" xmlns="" id="{2AB03B94-8F19-60A5-7436-A793AC674D09}"/>
              </a:ext>
            </a:extLst>
          </p:cNvPr>
          <p:cNvPicPr>
            <a:picLocks noChangeAspect="1"/>
          </p:cNvPicPr>
          <p:nvPr/>
        </p:nvPicPr>
        <p:blipFill>
          <a:blip r:embed="rId2"/>
          <a:stretch>
            <a:fillRect/>
          </a:stretch>
        </p:blipFill>
        <p:spPr>
          <a:xfrm>
            <a:off x="9780785" y="1098663"/>
            <a:ext cx="2109806" cy="1016774"/>
          </a:xfrm>
          <a:prstGeom prst="rect">
            <a:avLst/>
          </a:prstGeom>
        </p:spPr>
      </p:pic>
      <p:sp>
        <p:nvSpPr>
          <p:cNvPr id="4" name="Espace réservé du pied de page 3">
            <a:extLst>
              <a:ext uri="{FF2B5EF4-FFF2-40B4-BE49-F238E27FC236}">
                <a16:creationId xmlns:a16="http://schemas.microsoft.com/office/drawing/2014/main" xmlns="" id="{14757F2E-CFF3-15E7-DF00-0D9B36991FF9}"/>
              </a:ext>
            </a:extLst>
          </p:cNvPr>
          <p:cNvSpPr>
            <a:spLocks noGrp="1"/>
          </p:cNvSpPr>
          <p:nvPr>
            <p:ph type="ftr" sz="quarter" idx="11"/>
          </p:nvPr>
        </p:nvSpPr>
        <p:spPr/>
        <p:txBody>
          <a:bodyPr/>
          <a:lstStyle/>
          <a:p>
            <a:r>
              <a:rPr lang="en-US" sz="1400" dirty="0">
                <a:solidFill>
                  <a:schemeClr val="tx1"/>
                </a:solidFill>
              </a:rPr>
              <a:t>AG du 20/11/2025</a:t>
            </a:r>
          </a:p>
        </p:txBody>
      </p:sp>
      <p:pic>
        <p:nvPicPr>
          <p:cNvPr id="6" name="Image 5">
            <a:extLst>
              <a:ext uri="{FF2B5EF4-FFF2-40B4-BE49-F238E27FC236}">
                <a16:creationId xmlns:a16="http://schemas.microsoft.com/office/drawing/2014/main" xmlns="" id="{67F683C9-1F08-7827-F739-F9BE65ACB629}"/>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9396451" y="2702228"/>
            <a:ext cx="2581383" cy="3120075"/>
          </a:xfrm>
          <a:prstGeom prst="rect">
            <a:avLst/>
          </a:prstGeom>
        </p:spPr>
      </p:pic>
    </p:spTree>
    <p:extLst>
      <p:ext uri="{BB962C8B-B14F-4D97-AF65-F5344CB8AC3E}">
        <p14:creationId xmlns:p14="http://schemas.microsoft.com/office/powerpoint/2010/main" xmlns="" val="4839909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3"/>
          <p:cNvSpPr txBox="1">
            <a:spLocks noGrp="1"/>
          </p:cNvSpPr>
          <p:nvPr>
            <p:ph type="ctrTitle"/>
          </p:nvPr>
        </p:nvSpPr>
        <p:spPr>
          <a:xfrm>
            <a:off x="1657077" y="1937856"/>
            <a:ext cx="6731913" cy="158552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6600"/>
              </a:buClr>
              <a:buSzPct val="100000"/>
              <a:buFont typeface="Corbel"/>
              <a:buNone/>
            </a:pPr>
            <a:r>
              <a:rPr lang="fr-FR" sz="5400" b="1">
                <a:solidFill>
                  <a:srgbClr val="FF6600"/>
                </a:solidFill>
              </a:rPr>
              <a:t>Rapport</a:t>
            </a:r>
            <a:r>
              <a:rPr lang="fr-FR" sz="6000" b="1">
                <a:solidFill>
                  <a:srgbClr val="FF6600"/>
                </a:solidFill>
              </a:rPr>
              <a:t> Site Internet</a:t>
            </a:r>
            <a:endParaRPr/>
          </a:p>
        </p:txBody>
      </p:sp>
      <p:sp>
        <p:nvSpPr>
          <p:cNvPr id="93" name="Google Shape;93;p3"/>
          <p:cNvSpPr txBox="1">
            <a:spLocks noGrp="1"/>
          </p:cNvSpPr>
          <p:nvPr>
            <p:ph type="subTitle" idx="1"/>
          </p:nvPr>
        </p:nvSpPr>
        <p:spPr>
          <a:xfrm>
            <a:off x="949403" y="5019651"/>
            <a:ext cx="7943317"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600"/>
              <a:buNone/>
            </a:pPr>
            <a:r>
              <a:rPr lang="fr-FR" sz="3600" b="1"/>
              <a:t>Alexandra du Mesnil du Buisson</a:t>
            </a:r>
            <a:endParaRPr/>
          </a:p>
        </p:txBody>
      </p:sp>
      <p:pic>
        <p:nvPicPr>
          <p:cNvPr id="94" name="Google Shape;94;p3"/>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95" name="Google Shape;95;p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p>
            <a:r>
              <a:rPr lang="en-US" sz="1400" dirty="0">
                <a:solidFill>
                  <a:schemeClr val="tx1"/>
                </a:solidFill>
              </a:rPr>
              <a:t>AG du 20/11/2025</a:t>
            </a:r>
          </a:p>
          <a:p>
            <a:pPr marL="0" lvl="0" indent="0" algn="l" rtl="0">
              <a:spcBef>
                <a:spcPts val="0"/>
              </a:spcBef>
              <a:spcAft>
                <a:spcPts val="0"/>
              </a:spcAft>
              <a:buNone/>
            </a:pPr>
            <a:endParaRPr sz="1400" dirty="0">
              <a:solidFill>
                <a:schemeClr val="dk1"/>
              </a:solidFill>
            </a:endParaRPr>
          </a:p>
        </p:txBody>
      </p:sp>
      <p:pic>
        <p:nvPicPr>
          <p:cNvPr id="96" name="Google Shape;96;p3"/>
          <p:cNvPicPr preferRelativeResize="0"/>
          <p:nvPr/>
        </p:nvPicPr>
        <p:blipFill rotWithShape="1">
          <a:blip r:embed="rId4">
            <a:alphaModFix/>
          </a:blip>
          <a:srcRect/>
          <a:stretch/>
        </p:blipFill>
        <p:spPr>
          <a:xfrm>
            <a:off x="9396451" y="2702228"/>
            <a:ext cx="2581383" cy="31200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3864c12d694_1_15"/>
          <p:cNvSpPr txBox="1">
            <a:spLocks noGrp="1"/>
          </p:cNvSpPr>
          <p:nvPr>
            <p:ph type="ctrTitle"/>
          </p:nvPr>
        </p:nvSpPr>
        <p:spPr>
          <a:xfrm>
            <a:off x="1217675" y="1178725"/>
            <a:ext cx="7171500" cy="779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6600"/>
              </a:buClr>
              <a:buSzPct val="100000"/>
              <a:buFont typeface="Corbel"/>
              <a:buNone/>
            </a:pPr>
            <a:r>
              <a:rPr lang="fr-FR" sz="5400" b="1">
                <a:solidFill>
                  <a:srgbClr val="FF6600"/>
                </a:solidFill>
              </a:rPr>
              <a:t>Nouvelle page d’accueil</a:t>
            </a:r>
            <a:r>
              <a:rPr lang="fr-FR" sz="6000" b="1">
                <a:solidFill>
                  <a:srgbClr val="FF6600"/>
                </a:solidFill>
              </a:rPr>
              <a:t> </a:t>
            </a:r>
            <a:endParaRPr/>
          </a:p>
        </p:txBody>
      </p:sp>
      <p:pic>
        <p:nvPicPr>
          <p:cNvPr id="103" name="Google Shape;103;g3864c12d694_1_15"/>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04" name="Google Shape;104;g3864c12d694_1_15"/>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r>
              <a:rPr lang="en-US" sz="1400" dirty="0">
                <a:solidFill>
                  <a:schemeClr val="tx1"/>
                </a:solidFill>
              </a:rPr>
              <a:t>AG du 20/11/2025</a:t>
            </a:r>
          </a:p>
          <a:p>
            <a:pPr marL="0" lvl="0" indent="0" algn="l" rtl="0">
              <a:spcBef>
                <a:spcPts val="0"/>
              </a:spcBef>
              <a:spcAft>
                <a:spcPts val="0"/>
              </a:spcAft>
              <a:buNone/>
            </a:pPr>
            <a:endParaRPr sz="1400" dirty="0">
              <a:solidFill>
                <a:schemeClr val="dk1"/>
              </a:solidFill>
            </a:endParaRPr>
          </a:p>
        </p:txBody>
      </p:sp>
      <p:pic>
        <p:nvPicPr>
          <p:cNvPr id="105" name="Google Shape;105;g3864c12d694_1_15"/>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06" name="Google Shape;106;g3864c12d694_1_15"/>
          <p:cNvPicPr preferRelativeResize="0"/>
          <p:nvPr/>
        </p:nvPicPr>
        <p:blipFill>
          <a:blip r:embed="rId5">
            <a:alphaModFix/>
          </a:blip>
          <a:stretch>
            <a:fillRect/>
          </a:stretch>
        </p:blipFill>
        <p:spPr>
          <a:xfrm>
            <a:off x="857225" y="1958125"/>
            <a:ext cx="7355826" cy="390027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3864c12d694_1_0"/>
          <p:cNvSpPr txBox="1">
            <a:spLocks noGrp="1"/>
          </p:cNvSpPr>
          <p:nvPr>
            <p:ph type="ctrTitle"/>
          </p:nvPr>
        </p:nvSpPr>
        <p:spPr>
          <a:xfrm>
            <a:off x="1822202" y="-888869"/>
            <a:ext cx="6732000" cy="1585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6600"/>
              </a:buClr>
              <a:buSzPts val="5400"/>
              <a:buFont typeface="Corbel"/>
              <a:buNone/>
            </a:pPr>
            <a:endParaRPr/>
          </a:p>
        </p:txBody>
      </p:sp>
      <p:pic>
        <p:nvPicPr>
          <p:cNvPr id="112" name="Google Shape;112;g3864c12d694_1_0"/>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13" name="Google Shape;113;g3864c12d694_1_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r>
              <a:rPr lang="en-US" sz="1400" dirty="0">
                <a:solidFill>
                  <a:schemeClr val="tx1"/>
                </a:solidFill>
              </a:rPr>
              <a:t>AG du 20/11/2025</a:t>
            </a:r>
          </a:p>
          <a:p>
            <a:pPr marL="0" lvl="0" indent="0" algn="l" rtl="0">
              <a:spcBef>
                <a:spcPts val="0"/>
              </a:spcBef>
              <a:spcAft>
                <a:spcPts val="0"/>
              </a:spcAft>
              <a:buNone/>
            </a:pPr>
            <a:endParaRPr sz="1400" dirty="0">
              <a:solidFill>
                <a:schemeClr val="dk1"/>
              </a:solidFill>
            </a:endParaRPr>
          </a:p>
        </p:txBody>
      </p:sp>
      <p:pic>
        <p:nvPicPr>
          <p:cNvPr id="114" name="Google Shape;114;g3864c12d694_1_0"/>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15" name="Google Shape;115;g3864c12d694_1_0"/>
          <p:cNvPicPr preferRelativeResize="0"/>
          <p:nvPr/>
        </p:nvPicPr>
        <p:blipFill>
          <a:blip r:embed="rId5">
            <a:alphaModFix/>
          </a:blip>
          <a:stretch>
            <a:fillRect/>
          </a:stretch>
        </p:blipFill>
        <p:spPr>
          <a:xfrm>
            <a:off x="1822200" y="1118062"/>
            <a:ext cx="5649524" cy="46218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3864c12d694_1_7"/>
          <p:cNvSpPr txBox="1">
            <a:spLocks noGrp="1"/>
          </p:cNvSpPr>
          <p:nvPr>
            <p:ph type="ctrTitle"/>
          </p:nvPr>
        </p:nvSpPr>
        <p:spPr>
          <a:xfrm>
            <a:off x="1822202" y="-888869"/>
            <a:ext cx="6732000" cy="1585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6600"/>
              </a:buClr>
              <a:buSzPts val="5400"/>
              <a:buFont typeface="Corbel"/>
              <a:buNone/>
            </a:pPr>
            <a:endParaRPr/>
          </a:p>
        </p:txBody>
      </p:sp>
      <p:pic>
        <p:nvPicPr>
          <p:cNvPr id="121" name="Google Shape;121;g3864c12d694_1_7"/>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122" name="Google Shape;122;g3864c12d694_1_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p>
            <a:r>
              <a:rPr lang="en-US" sz="1400" dirty="0">
                <a:solidFill>
                  <a:schemeClr val="tx1"/>
                </a:solidFill>
              </a:rPr>
              <a:t>AG du 20/11/2025</a:t>
            </a:r>
          </a:p>
          <a:p>
            <a:pPr marL="0" lvl="0" indent="0" algn="l" rtl="0">
              <a:spcBef>
                <a:spcPts val="0"/>
              </a:spcBef>
              <a:spcAft>
                <a:spcPts val="0"/>
              </a:spcAft>
              <a:buNone/>
            </a:pPr>
            <a:endParaRPr sz="1400" dirty="0">
              <a:solidFill>
                <a:schemeClr val="dk1"/>
              </a:solidFill>
            </a:endParaRPr>
          </a:p>
        </p:txBody>
      </p:sp>
      <p:pic>
        <p:nvPicPr>
          <p:cNvPr id="123" name="Google Shape;123;g3864c12d694_1_7"/>
          <p:cNvPicPr preferRelativeResize="0"/>
          <p:nvPr/>
        </p:nvPicPr>
        <p:blipFill rotWithShape="1">
          <a:blip r:embed="rId4">
            <a:alphaModFix/>
          </a:blip>
          <a:srcRect/>
          <a:stretch/>
        </p:blipFill>
        <p:spPr>
          <a:xfrm>
            <a:off x="9396451" y="2702228"/>
            <a:ext cx="2581383" cy="3120075"/>
          </a:xfrm>
          <a:prstGeom prst="rect">
            <a:avLst/>
          </a:prstGeom>
          <a:noFill/>
          <a:ln>
            <a:noFill/>
          </a:ln>
        </p:spPr>
      </p:pic>
      <p:pic>
        <p:nvPicPr>
          <p:cNvPr id="124" name="Google Shape;124;g3864c12d694_1_7"/>
          <p:cNvPicPr preferRelativeResize="0"/>
          <p:nvPr/>
        </p:nvPicPr>
        <p:blipFill>
          <a:blip r:embed="rId5">
            <a:alphaModFix/>
          </a:blip>
          <a:stretch>
            <a:fillRect/>
          </a:stretch>
        </p:blipFill>
        <p:spPr>
          <a:xfrm>
            <a:off x="389650" y="2266150"/>
            <a:ext cx="8212074" cy="21349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1">
          <a:extLst>
            <a:ext uri="{FF2B5EF4-FFF2-40B4-BE49-F238E27FC236}">
              <a16:creationId xmlns:a16="http://schemas.microsoft.com/office/drawing/2014/main" xmlns="" id="{979F5B03-1A04-37A8-7FB6-979F3E49D806}"/>
            </a:ext>
          </a:extLst>
        </p:cNvPr>
        <p:cNvGrpSpPr/>
        <p:nvPr/>
      </p:nvGrpSpPr>
      <p:grpSpPr>
        <a:xfrm>
          <a:off x="0" y="0"/>
          <a:ext cx="0" cy="0"/>
          <a:chOff x="0" y="0"/>
          <a:chExt cx="0" cy="0"/>
        </a:xfrm>
      </p:grpSpPr>
      <p:sp>
        <p:nvSpPr>
          <p:cNvPr id="92" name="Google Shape;92;p3">
            <a:extLst>
              <a:ext uri="{FF2B5EF4-FFF2-40B4-BE49-F238E27FC236}">
                <a16:creationId xmlns:a16="http://schemas.microsoft.com/office/drawing/2014/main" xmlns="" id="{2D53F6DE-FAA3-6B5A-F0E0-361C00306C65}"/>
              </a:ext>
            </a:extLst>
          </p:cNvPr>
          <p:cNvSpPr txBox="1">
            <a:spLocks noGrp="1"/>
          </p:cNvSpPr>
          <p:nvPr>
            <p:ph type="ctrTitle"/>
          </p:nvPr>
        </p:nvSpPr>
        <p:spPr>
          <a:xfrm>
            <a:off x="1657077" y="1937856"/>
            <a:ext cx="6731913" cy="158552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6600"/>
              </a:buClr>
              <a:buSzPct val="100000"/>
              <a:buFont typeface="Corbel"/>
              <a:buNone/>
            </a:pPr>
            <a:r>
              <a:rPr lang="fr-FR" sz="5400" b="1" dirty="0">
                <a:solidFill>
                  <a:srgbClr val="FF6600"/>
                </a:solidFill>
              </a:rPr>
              <a:t>Sponsoring</a:t>
            </a:r>
            <a:endParaRPr dirty="0"/>
          </a:p>
        </p:txBody>
      </p:sp>
      <p:sp>
        <p:nvSpPr>
          <p:cNvPr id="93" name="Google Shape;93;p3">
            <a:extLst>
              <a:ext uri="{FF2B5EF4-FFF2-40B4-BE49-F238E27FC236}">
                <a16:creationId xmlns:a16="http://schemas.microsoft.com/office/drawing/2014/main" xmlns="" id="{D9C8ED7B-C3B7-EA29-35C0-32DACF5B65F9}"/>
              </a:ext>
            </a:extLst>
          </p:cNvPr>
          <p:cNvSpPr txBox="1">
            <a:spLocks noGrp="1"/>
          </p:cNvSpPr>
          <p:nvPr>
            <p:ph type="subTitle" idx="1"/>
          </p:nvPr>
        </p:nvSpPr>
        <p:spPr>
          <a:xfrm>
            <a:off x="949403" y="5019651"/>
            <a:ext cx="7943317"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600"/>
              <a:buNone/>
            </a:pPr>
            <a:r>
              <a:rPr lang="fr-FR" sz="3600" b="1" dirty="0"/>
              <a:t>Roland VALGELATA</a:t>
            </a:r>
            <a:endParaRPr dirty="0"/>
          </a:p>
        </p:txBody>
      </p:sp>
      <p:pic>
        <p:nvPicPr>
          <p:cNvPr id="94" name="Google Shape;94;p3">
            <a:extLst>
              <a:ext uri="{FF2B5EF4-FFF2-40B4-BE49-F238E27FC236}">
                <a16:creationId xmlns:a16="http://schemas.microsoft.com/office/drawing/2014/main" xmlns="" id="{EDA84437-1C7A-DE63-9884-870070531EB9}"/>
              </a:ext>
            </a:extLst>
          </p:cNvPr>
          <p:cNvPicPr preferRelativeResize="0"/>
          <p:nvPr/>
        </p:nvPicPr>
        <p:blipFill rotWithShape="1">
          <a:blip r:embed="rId3">
            <a:alphaModFix/>
          </a:blip>
          <a:srcRect/>
          <a:stretch/>
        </p:blipFill>
        <p:spPr>
          <a:xfrm>
            <a:off x="9780785" y="1098663"/>
            <a:ext cx="2109806" cy="1016774"/>
          </a:xfrm>
          <a:prstGeom prst="rect">
            <a:avLst/>
          </a:prstGeom>
          <a:noFill/>
          <a:ln>
            <a:noFill/>
          </a:ln>
        </p:spPr>
      </p:pic>
      <p:sp>
        <p:nvSpPr>
          <p:cNvPr id="95" name="Google Shape;95;p3">
            <a:extLst>
              <a:ext uri="{FF2B5EF4-FFF2-40B4-BE49-F238E27FC236}">
                <a16:creationId xmlns:a16="http://schemas.microsoft.com/office/drawing/2014/main" xmlns="" id="{C9B0BFBD-7408-B912-0864-1205157C49DA}"/>
              </a:ext>
            </a:extLst>
          </p:cNvPr>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p>
            <a:r>
              <a:rPr lang="en-US" sz="1400" dirty="0">
                <a:solidFill>
                  <a:schemeClr val="tx1"/>
                </a:solidFill>
              </a:rPr>
              <a:t>AG du 20/11/2025</a:t>
            </a:r>
          </a:p>
          <a:p>
            <a:pPr marL="0" lvl="0" indent="0" algn="l" rtl="0">
              <a:spcBef>
                <a:spcPts val="0"/>
              </a:spcBef>
              <a:spcAft>
                <a:spcPts val="0"/>
              </a:spcAft>
              <a:buNone/>
            </a:pPr>
            <a:endParaRPr sz="1400" dirty="0">
              <a:solidFill>
                <a:schemeClr val="dk1"/>
              </a:solidFill>
            </a:endParaRPr>
          </a:p>
        </p:txBody>
      </p:sp>
      <p:pic>
        <p:nvPicPr>
          <p:cNvPr id="96" name="Google Shape;96;p3">
            <a:extLst>
              <a:ext uri="{FF2B5EF4-FFF2-40B4-BE49-F238E27FC236}">
                <a16:creationId xmlns:a16="http://schemas.microsoft.com/office/drawing/2014/main" xmlns="" id="{6333E46B-66AB-4BC2-A67B-312877F0C9E0}"/>
              </a:ext>
            </a:extLst>
          </p:cNvPr>
          <p:cNvPicPr preferRelativeResize="0"/>
          <p:nvPr/>
        </p:nvPicPr>
        <p:blipFill rotWithShape="1">
          <a:blip r:embed="rId4">
            <a:alphaModFix/>
          </a:blip>
          <a:srcRect/>
          <a:stretch/>
        </p:blipFill>
        <p:spPr>
          <a:xfrm>
            <a:off x="9396451" y="2702228"/>
            <a:ext cx="2581383" cy="3120075"/>
          </a:xfrm>
          <a:prstGeom prst="rect">
            <a:avLst/>
          </a:prstGeom>
          <a:noFill/>
          <a:ln>
            <a:noFill/>
          </a:ln>
        </p:spPr>
      </p:pic>
    </p:spTree>
    <p:extLst>
      <p:ext uri="{BB962C8B-B14F-4D97-AF65-F5344CB8AC3E}">
        <p14:creationId xmlns:p14="http://schemas.microsoft.com/office/powerpoint/2010/main" xmlns="" val="38494527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D9BE3C-E778-441C-B079-79D685C8D48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xmlns="" id="{EE47C23B-76C5-638F-5704-D5EB5D1FD30A}"/>
              </a:ext>
            </a:extLst>
          </p:cNvPr>
          <p:cNvSpPr>
            <a:spLocks noGrp="1"/>
          </p:cNvSpPr>
          <p:nvPr>
            <p:ph type="title"/>
          </p:nvPr>
        </p:nvSpPr>
        <p:spPr/>
        <p:txBody>
          <a:bodyPr/>
          <a:lstStyle/>
          <a:p>
            <a:r>
              <a:rPr lang="fr-FR" dirty="0"/>
              <a:t>Nouveaux partenariats</a:t>
            </a:r>
          </a:p>
        </p:txBody>
      </p:sp>
      <p:sp>
        <p:nvSpPr>
          <p:cNvPr id="4" name="Espace réservé du contenu 3">
            <a:extLst>
              <a:ext uri="{FF2B5EF4-FFF2-40B4-BE49-F238E27FC236}">
                <a16:creationId xmlns:a16="http://schemas.microsoft.com/office/drawing/2014/main" xmlns="" id="{6AF96875-2B2F-DADC-A8A3-A2B29D7673C1}"/>
              </a:ext>
            </a:extLst>
          </p:cNvPr>
          <p:cNvSpPr>
            <a:spLocks noGrp="1"/>
          </p:cNvSpPr>
          <p:nvPr>
            <p:ph idx="1"/>
          </p:nvPr>
        </p:nvSpPr>
        <p:spPr/>
        <p:txBody>
          <a:bodyPr anchor="t">
            <a:normAutofit lnSpcReduction="10000"/>
          </a:bodyPr>
          <a:lstStyle/>
          <a:p>
            <a:pPr marL="0" indent="0" algn="ctr">
              <a:buNone/>
            </a:pPr>
            <a:r>
              <a:rPr lang="fr-FR" sz="3200" dirty="0">
                <a:solidFill>
                  <a:srgbClr val="FF0000"/>
                </a:solidFill>
              </a:rPr>
              <a:t>Ils intègrent le club </a:t>
            </a:r>
            <a:r>
              <a:rPr lang="fr-FR" sz="3200">
                <a:solidFill>
                  <a:srgbClr val="FF0000"/>
                </a:solidFill>
              </a:rPr>
              <a:t>des partenaires</a:t>
            </a:r>
          </a:p>
          <a:p>
            <a:pPr marL="0" indent="0" algn="ctr">
              <a:buNone/>
            </a:pPr>
            <a:endParaRPr lang="fr-FR" sz="3200" dirty="0">
              <a:solidFill>
                <a:srgbClr val="FF0000"/>
              </a:solidFill>
            </a:endParaRPr>
          </a:p>
          <a:p>
            <a:pPr>
              <a:buFont typeface="Wingdings" pitchFamily="2" charset="2"/>
              <a:buChar char="Ø"/>
            </a:pPr>
            <a:r>
              <a:rPr lang="fr-FR" sz="2800" dirty="0">
                <a:solidFill>
                  <a:schemeClr val="tx1"/>
                </a:solidFill>
              </a:rPr>
              <a:t>Cabinet d’avocat RISALETTO</a:t>
            </a:r>
          </a:p>
          <a:p>
            <a:pPr>
              <a:buFont typeface="Wingdings" pitchFamily="2" charset="2"/>
              <a:buChar char="Ø"/>
            </a:pPr>
            <a:r>
              <a:rPr lang="fr-FR" sz="2800" dirty="0">
                <a:solidFill>
                  <a:schemeClr val="tx1"/>
                </a:solidFill>
              </a:rPr>
              <a:t>Le groupe AXA reprend les accords de Astoria : 3000 € et un affichage dédié</a:t>
            </a:r>
          </a:p>
          <a:p>
            <a:pPr>
              <a:buFont typeface="Wingdings" pitchFamily="2" charset="2"/>
              <a:buChar char="Ø"/>
            </a:pPr>
            <a:r>
              <a:rPr lang="fr-FR" sz="2800" dirty="0">
                <a:solidFill>
                  <a:schemeClr val="tx1"/>
                </a:solidFill>
              </a:rPr>
              <a:t>BO concept ameublement qui pourrait concrétiser son partenariat par du mobilier</a:t>
            </a:r>
          </a:p>
          <a:p>
            <a:pPr>
              <a:buFont typeface="Wingdings" pitchFamily="2" charset="2"/>
              <a:buChar char="Ø"/>
            </a:pPr>
            <a:r>
              <a:rPr lang="fr-FR" sz="2800" dirty="0">
                <a:solidFill>
                  <a:schemeClr val="tx1"/>
                </a:solidFill>
              </a:rPr>
              <a:t>Préparation du tournoi des chefs (du Mac Do aux 3 étoiles) pour la saison prochaine</a:t>
            </a:r>
          </a:p>
          <a:p>
            <a:pPr>
              <a:buFont typeface="Wingdings" pitchFamily="2" charset="2"/>
              <a:buChar char="Ø"/>
            </a:pPr>
            <a:r>
              <a:rPr lang="fr-FR" sz="2800" dirty="0">
                <a:solidFill>
                  <a:schemeClr val="tx1"/>
                </a:solidFill>
              </a:rPr>
              <a:t>Partenariat ponctuel sur des événements festifs : SLCI, CHOPARD, GESPAFIN et GRUET</a:t>
            </a:r>
          </a:p>
          <a:p>
            <a:pPr>
              <a:buFont typeface="Wingdings" pitchFamily="2" charset="2"/>
              <a:buChar char="Ø"/>
            </a:pPr>
            <a:endParaRPr lang="fr-FR" sz="3200" dirty="0">
              <a:solidFill>
                <a:schemeClr val="tx1"/>
              </a:solidFill>
            </a:endParaRPr>
          </a:p>
        </p:txBody>
      </p:sp>
      <p:sp>
        <p:nvSpPr>
          <p:cNvPr id="2" name="Espace réservé du pied de page 1">
            <a:extLst>
              <a:ext uri="{FF2B5EF4-FFF2-40B4-BE49-F238E27FC236}">
                <a16:creationId xmlns:a16="http://schemas.microsoft.com/office/drawing/2014/main" xmlns="" id="{F4650E80-20B5-765A-99DB-09035E34E98C}"/>
              </a:ext>
            </a:extLst>
          </p:cNvPr>
          <p:cNvSpPr>
            <a:spLocks noGrp="1"/>
          </p:cNvSpPr>
          <p:nvPr>
            <p:ph type="ftr" sz="quarter" idx="11"/>
          </p:nvPr>
        </p:nvSpPr>
        <p:spPr/>
        <p:txBody>
          <a:bodyPr/>
          <a:lstStyle/>
          <a:p>
            <a:r>
              <a:rPr lang="en-US"/>
              <a:t>Conseil Régional du 18/06/2024</a:t>
            </a:r>
            <a:endParaRPr lang="en-US" dirty="0"/>
          </a:p>
        </p:txBody>
      </p:sp>
    </p:spTree>
    <p:extLst>
      <p:ext uri="{BB962C8B-B14F-4D97-AF65-F5344CB8AC3E}">
        <p14:creationId xmlns:p14="http://schemas.microsoft.com/office/powerpoint/2010/main" xmlns="" val="8968757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A72FAC-CD64-FEA0-7FED-B90A54405D9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xmlns="" id="{9B535B45-C6C4-F5DB-5B46-2A67C9CD08B2}"/>
              </a:ext>
            </a:extLst>
          </p:cNvPr>
          <p:cNvSpPr>
            <a:spLocks noGrp="1"/>
          </p:cNvSpPr>
          <p:nvPr>
            <p:ph type="title"/>
          </p:nvPr>
        </p:nvSpPr>
        <p:spPr/>
        <p:txBody>
          <a:bodyPr/>
          <a:lstStyle/>
          <a:p>
            <a:r>
              <a:rPr lang="fr-FR" dirty="0"/>
              <a:t>Golf / Bridge</a:t>
            </a:r>
          </a:p>
        </p:txBody>
      </p:sp>
      <p:sp>
        <p:nvSpPr>
          <p:cNvPr id="4" name="Espace réservé du contenu 3">
            <a:extLst>
              <a:ext uri="{FF2B5EF4-FFF2-40B4-BE49-F238E27FC236}">
                <a16:creationId xmlns:a16="http://schemas.microsoft.com/office/drawing/2014/main" xmlns="" id="{32E594D9-09ED-992B-63FC-4F909939695C}"/>
              </a:ext>
            </a:extLst>
          </p:cNvPr>
          <p:cNvSpPr>
            <a:spLocks noGrp="1"/>
          </p:cNvSpPr>
          <p:nvPr>
            <p:ph idx="1"/>
          </p:nvPr>
        </p:nvSpPr>
        <p:spPr/>
        <p:txBody>
          <a:bodyPr anchor="t">
            <a:normAutofit/>
          </a:bodyPr>
          <a:lstStyle/>
          <a:p>
            <a:pPr marL="0" indent="0" algn="ctr">
              <a:buNone/>
            </a:pPr>
            <a:r>
              <a:rPr lang="fr-FR" sz="3200" dirty="0">
                <a:solidFill>
                  <a:srgbClr val="FF0000"/>
                </a:solidFill>
              </a:rPr>
              <a:t>Prochain rendez-vous</a:t>
            </a:r>
          </a:p>
          <a:p>
            <a:pPr marL="0" indent="0">
              <a:buNone/>
            </a:pPr>
            <a:endParaRPr lang="fr-FR" sz="3200" dirty="0">
              <a:solidFill>
                <a:srgbClr val="FF0000"/>
              </a:solidFill>
            </a:endParaRPr>
          </a:p>
          <a:p>
            <a:pPr marL="0" indent="0">
              <a:buNone/>
            </a:pPr>
            <a:r>
              <a:rPr lang="fr-FR" sz="3200" dirty="0">
                <a:solidFill>
                  <a:schemeClr val="tx1"/>
                </a:solidFill>
              </a:rPr>
              <a:t>Rencontre au printemps 2026 au Golf de la Tour de Salvagny</a:t>
            </a:r>
          </a:p>
          <a:p>
            <a:pPr marL="0" indent="0">
              <a:buNone/>
            </a:pPr>
            <a:endParaRPr lang="fr-FR" sz="3200" dirty="0">
              <a:solidFill>
                <a:schemeClr val="tx1"/>
              </a:solidFill>
            </a:endParaRPr>
          </a:p>
          <a:p>
            <a:pPr marL="0" indent="0">
              <a:buNone/>
            </a:pPr>
            <a:r>
              <a:rPr lang="fr-FR" sz="3200" dirty="0">
                <a:solidFill>
                  <a:schemeClr val="tx1"/>
                </a:solidFill>
              </a:rPr>
              <a:t>Rencontre au Golf du Beaujolais, en collaboration avec le Beaujolais Bridge Club, en préparation</a:t>
            </a:r>
          </a:p>
        </p:txBody>
      </p:sp>
      <p:sp>
        <p:nvSpPr>
          <p:cNvPr id="2" name="Espace réservé du pied de page 1">
            <a:extLst>
              <a:ext uri="{FF2B5EF4-FFF2-40B4-BE49-F238E27FC236}">
                <a16:creationId xmlns:a16="http://schemas.microsoft.com/office/drawing/2014/main" xmlns="" id="{5E756AF3-1D9F-38A2-FC3F-1A6EA27993CA}"/>
              </a:ext>
            </a:extLst>
          </p:cNvPr>
          <p:cNvSpPr>
            <a:spLocks noGrp="1"/>
          </p:cNvSpPr>
          <p:nvPr>
            <p:ph type="ftr" sz="quarter" idx="11"/>
          </p:nvPr>
        </p:nvSpPr>
        <p:spPr/>
        <p:txBody>
          <a:bodyPr/>
          <a:lstStyle/>
          <a:p>
            <a:r>
              <a:rPr lang="en-US"/>
              <a:t>Conseil Régional du 18/06/2024</a:t>
            </a:r>
            <a:endParaRPr lang="en-US" dirty="0"/>
          </a:p>
        </p:txBody>
      </p:sp>
    </p:spTree>
    <p:extLst>
      <p:ext uri="{BB962C8B-B14F-4D97-AF65-F5344CB8AC3E}">
        <p14:creationId xmlns:p14="http://schemas.microsoft.com/office/powerpoint/2010/main" xmlns="" val="2275301696"/>
      </p:ext>
    </p:extLst>
  </p:cSld>
  <p:clrMapOvr>
    <a:masterClrMapping/>
  </p:clrMapOvr>
</p:sld>
</file>

<file path=ppt/theme/theme1.xml><?xml version="1.0" encoding="utf-8"?>
<a:theme xmlns:a="http://schemas.openxmlformats.org/drawingml/2006/main" name="Cadr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Tahoma"/>
      </a:majorFont>
      <a:minorFont>
        <a:latin typeface="Times New Roman"/>
        <a:ea typeface=""/>
        <a:cs typeface="Taho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Calibri" panose="020F050202020403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Calibri" panose="020F050202020403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Tahoma"/>
      </a:majorFont>
      <a:minorFont>
        <a:latin typeface="Times New Roman"/>
        <a:ea typeface=""/>
        <a:cs typeface="Taho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Calibri" panose="020F050202020403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Calibri" panose="020F050202020403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TM03457475[[fn=Cadre]]</Template>
  <TotalTime>2584</TotalTime>
  <Words>2147</Words>
  <Application>Microsoft Office PowerPoint</Application>
  <PresentationFormat>Personnalisé</PresentationFormat>
  <Paragraphs>803</Paragraphs>
  <Slides>101</Slides>
  <Notes>33</Notes>
  <HiddenSlides>0</HiddenSlides>
  <MMClips>0</MMClips>
  <ScaleCrop>false</ScaleCrop>
  <HeadingPairs>
    <vt:vector size="4" baseType="variant">
      <vt:variant>
        <vt:lpstr>Thème</vt:lpstr>
      </vt:variant>
      <vt:variant>
        <vt:i4>3</vt:i4>
      </vt:variant>
      <vt:variant>
        <vt:lpstr>Titres des diapositives</vt:lpstr>
      </vt:variant>
      <vt:variant>
        <vt:i4>101</vt:i4>
      </vt:variant>
    </vt:vector>
  </HeadingPairs>
  <TitlesOfParts>
    <vt:vector size="104" baseType="lpstr">
      <vt:lpstr>Cadre</vt:lpstr>
      <vt:lpstr>1_Thème Office</vt:lpstr>
      <vt:lpstr>Thème Office</vt:lpstr>
      <vt:lpstr>Assemblée Générale        20 novembre 2025</vt:lpstr>
      <vt:lpstr>1-Accueil des participants</vt:lpstr>
      <vt:lpstr>Les nouvelles présidentes  Madame Dominique Carbonneill Mâcon-Lamartine Madame Agnès Ganivet Vénissieux  Les nouveaux présidents  Monsieur Jean-Louis Lachaud B.A.D.J.E Monsieur Patrick Josse Chasselay Bridge Club  N’oublions pas un Président qui vient de nous quitter … Marc Colas – M le Bridge</vt:lpstr>
      <vt:lpstr>Diapositive 4</vt:lpstr>
      <vt:lpstr>2-Rapport moral</vt:lpstr>
      <vt:lpstr>Le rapport moral du président</vt:lpstr>
      <vt:lpstr>Diapositive 7</vt:lpstr>
      <vt:lpstr>Diapositive 8</vt:lpstr>
      <vt:lpstr>Diapositive 9</vt:lpstr>
      <vt:lpstr>Résolution 1</vt:lpstr>
      <vt:lpstr>Quelques mots à la suite de l’Assemblée Générale Ordinaire de la FFB</vt:lpstr>
      <vt:lpstr>Diapositive 12</vt:lpstr>
      <vt:lpstr>Relative stabilité des licences (-0.8%) –  Dynamique de développement nécéssaire pour objectifs 2025/2026 :  +6 800 nouvelles licences </vt:lpstr>
      <vt:lpstr>LELE JEU EN TOURNOI DE RÉGULARITÉ EN PRESENTIEL EST STABILISÉ. L’ÉROSION DU JEU EN LIGNE EST STOPPÉE. LA COMPLÉMENTARITÉ ENTRE TOUTES LES FORMES DE JEU EST NÉCÉSSAIRE ET DOIT ÊTRE ENCOURAGÉE. </vt:lpstr>
      <vt:lpstr>Budget 2025-2026   Produits</vt:lpstr>
      <vt:lpstr>Budget 2025-2026   Charges</vt:lpstr>
      <vt:lpstr>Diapositive 17</vt:lpstr>
      <vt:lpstr>3-Situation financière</vt:lpstr>
      <vt:lpstr>Bilan actif</vt:lpstr>
      <vt:lpstr>Bilan passif</vt:lpstr>
      <vt:lpstr>Compte de résultats-1</vt:lpstr>
      <vt:lpstr>Compte de résultats-2</vt:lpstr>
      <vt:lpstr>Compte de résultats-3</vt:lpstr>
      <vt:lpstr>Intervention de G.Auliard</vt:lpstr>
      <vt:lpstr>Résolution 2</vt:lpstr>
      <vt:lpstr>Résolution 3</vt:lpstr>
      <vt:lpstr>Résolution 4</vt:lpstr>
      <vt:lpstr>Prévisionel</vt:lpstr>
      <vt:lpstr>Résolution 5</vt:lpstr>
      <vt:lpstr>Résolution 6</vt:lpstr>
      <vt:lpstr>4-Développement</vt:lpstr>
      <vt:lpstr>Faits marquants</vt:lpstr>
      <vt:lpstr>Outil déployé en Auvergne 1</vt:lpstr>
      <vt:lpstr>Outil déployé en Auvergne 2</vt:lpstr>
      <vt:lpstr>Outil déployé en Auvergne 3</vt:lpstr>
      <vt:lpstr>Outil déployé en Auvergne 4</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5-Jeunesse</vt:lpstr>
      <vt:lpstr>Diapositive 59</vt:lpstr>
      <vt:lpstr>Diapositive 60</vt:lpstr>
      <vt:lpstr>Semaine des mathématiques</vt:lpstr>
      <vt:lpstr>Le Bridge à l’école</vt:lpstr>
      <vt:lpstr>6-Enseignement</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7-Compétitions</vt:lpstr>
      <vt:lpstr>Compétitions Comité </vt:lpstr>
      <vt:lpstr>Compétitions Comité </vt:lpstr>
      <vt:lpstr>Compétitions Comité </vt:lpstr>
      <vt:lpstr>Compétitions Comité</vt:lpstr>
      <vt:lpstr>8-Maison du Bridge</vt:lpstr>
      <vt:lpstr>Faits marquants</vt:lpstr>
      <vt:lpstr>Perspectives</vt:lpstr>
      <vt:lpstr>Bénévoles</vt:lpstr>
      <vt:lpstr>9-Communication - Sponsoring</vt:lpstr>
      <vt:lpstr>Rapport Site Internet</vt:lpstr>
      <vt:lpstr>Nouvelle page d’accueil </vt:lpstr>
      <vt:lpstr>Diapositive 95</vt:lpstr>
      <vt:lpstr>Diapositive 96</vt:lpstr>
      <vt:lpstr>Sponsoring</vt:lpstr>
      <vt:lpstr>Nouveaux partenariats</vt:lpstr>
      <vt:lpstr>Golf / Bridge</vt:lpstr>
      <vt:lpstr>Agenda</vt:lpstr>
      <vt:lpstr>Nous vous remercions de votre présence et de votre attention.   Place au buffet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2021-2022</dc:title>
  <dc:creator>Secétariat Colybridge</dc:creator>
  <cp:lastModifiedBy>Gilles LEGAT</cp:lastModifiedBy>
  <cp:revision>108</cp:revision>
  <dcterms:created xsi:type="dcterms:W3CDTF">2021-10-12T12:39:24Z</dcterms:created>
  <dcterms:modified xsi:type="dcterms:W3CDTF">2025-11-24T10:06:24Z</dcterms:modified>
</cp:coreProperties>
</file>